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309" r:id="rId2"/>
    <p:sldId id="268" r:id="rId3"/>
    <p:sldId id="259" r:id="rId4"/>
    <p:sldId id="261" r:id="rId5"/>
    <p:sldId id="266" r:id="rId6"/>
    <p:sldId id="267" r:id="rId7"/>
    <p:sldId id="272" r:id="rId8"/>
    <p:sldId id="273" r:id="rId9"/>
    <p:sldId id="286" r:id="rId10"/>
    <p:sldId id="285" r:id="rId11"/>
    <p:sldId id="284" r:id="rId12"/>
    <p:sldId id="287" r:id="rId13"/>
    <p:sldId id="288" r:id="rId14"/>
    <p:sldId id="289" r:id="rId15"/>
    <p:sldId id="290" r:id="rId16"/>
    <p:sldId id="291" r:id="rId17"/>
    <p:sldId id="283" r:id="rId18"/>
    <p:sldId id="292" r:id="rId19"/>
    <p:sldId id="299" r:id="rId20"/>
    <p:sldId id="296" r:id="rId21"/>
    <p:sldId id="301" r:id="rId22"/>
    <p:sldId id="302" r:id="rId23"/>
    <p:sldId id="300" r:id="rId24"/>
    <p:sldId id="297" r:id="rId25"/>
    <p:sldId id="298" r:id="rId26"/>
    <p:sldId id="303" r:id="rId27"/>
    <p:sldId id="304" r:id="rId28"/>
    <p:sldId id="305" r:id="rId29"/>
    <p:sldId id="293" r:id="rId30"/>
    <p:sldId id="308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8D6"/>
    <a:srgbClr val="88D3E3"/>
    <a:srgbClr val="3669B1"/>
    <a:srgbClr val="00BD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89" autoAdjust="0"/>
    <p:restoredTop sz="94660"/>
  </p:normalViewPr>
  <p:slideViewPr>
    <p:cSldViewPr snapToGrid="0">
      <p:cViewPr>
        <p:scale>
          <a:sx n="100" d="100"/>
          <a:sy n="100" d="100"/>
        </p:scale>
        <p:origin x="52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83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8A591-E07A-4A89-B982-E5452FB1363B}" type="datetimeFigureOut">
              <a:rPr lang="ko-KR" altLang="en-US" smtClean="0"/>
              <a:t>2025-02-16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7D87F4-F795-4442-B4B3-DDFBFD403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076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3EEE-ED07-40AE-8036-1416E7041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DACF08-43C6-4DDA-B21C-9E7660CC9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9DC42C-3BC6-4B10-9EA4-C02B3FD62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D2E2-91C9-41E2-BDB8-E175E5926983}" type="datetimeFigureOut">
              <a:rPr lang="ko-KR" altLang="en-US" smtClean="0"/>
              <a:t>2025-02-16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5DA240-EAE4-4794-9F0D-11FC4EB3D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5C38C-DC05-482B-B60B-E232E3450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1F4C7F-76FE-43D4-AA99-34063EAB8E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748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4FC1A9-D5FA-4C54-8A94-C1B5C26F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B64C93-CDAF-4A4C-9888-74E7E66BE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4F833F-FECB-4D50-80BD-05DDB9826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D2E2-91C9-41E2-BDB8-E175E5926983}" type="datetimeFigureOut">
              <a:rPr lang="ko-KR" altLang="en-US" smtClean="0"/>
              <a:t>2025-02-16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84E41-4F8B-4DD8-9389-959623E2C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6EB8A-F473-494F-BA88-4FDF1A536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1F4C7F-76FE-43D4-AA99-34063EAB8E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275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EE8611-1DDA-4FBF-9A46-191B784127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2072B4-6831-4BDE-B662-D967E611F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A7F865-840F-4ED2-BFB4-E9D4F427A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D2E2-91C9-41E2-BDB8-E175E5926983}" type="datetimeFigureOut">
              <a:rPr lang="ko-KR" altLang="en-US" smtClean="0"/>
              <a:t>2025-02-16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683C3E-77CA-4696-8AC2-64554BC52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8471A-D3EE-43F0-A9A8-2ECD664D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1F4C7F-76FE-43D4-AA99-34063EAB8E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987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69C83-8BD8-4D54-AF91-B0E54D1B5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70654"/>
            <a:ext cx="10515600" cy="62135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8AAD85-EA56-43BA-A484-A08DCB499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959"/>
            <a:ext cx="10515600" cy="471600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729DFB-7BE7-4C1A-82DE-FD7E7811C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D2E2-91C9-41E2-BDB8-E175E5926983}" type="datetimeFigureOut">
              <a:rPr lang="ko-KR" altLang="en-US" smtClean="0"/>
              <a:t>2025-02-16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976158-6BDA-49EA-BDFD-2258E8A3C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8B9F69-F100-47CF-A31F-984A825FF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1F4C7F-76FE-43D4-AA99-34063EAB8E0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B70631-8618-4DFF-9AFD-CF8166DD2C34}"/>
              </a:ext>
            </a:extLst>
          </p:cNvPr>
          <p:cNvSpPr/>
          <p:nvPr userDrawn="1"/>
        </p:nvSpPr>
        <p:spPr>
          <a:xfrm>
            <a:off x="0" y="1153623"/>
            <a:ext cx="12192000" cy="45719"/>
          </a:xfrm>
          <a:prstGeom prst="rect">
            <a:avLst/>
          </a:prstGeom>
          <a:solidFill>
            <a:srgbClr val="00BD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853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C4C8F-FFED-402C-92C0-E5311877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CF94A6-13B8-4A74-AB28-8D6A262F3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B1C5FF-C0F4-44AB-9CDA-C747D8571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D2E2-91C9-41E2-BDB8-E175E5926983}" type="datetimeFigureOut">
              <a:rPr lang="ko-KR" altLang="en-US" smtClean="0"/>
              <a:t>2025-02-16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2A8CC7-D846-4F74-866F-30D9E924E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DC0E8C-640E-4388-BF08-FCA278941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1F4C7F-76FE-43D4-AA99-34063EAB8E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413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20A-F323-4647-89DB-5C9F3DC9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7E1D07-3216-4792-9B82-4C1A4430AF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6BD1E6-31CD-4A19-96CB-4FF56AEDD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3D6C85-365F-40E7-B0D0-5A3F0385A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D2E2-91C9-41E2-BDB8-E175E5926983}" type="datetimeFigureOut">
              <a:rPr lang="ko-KR" altLang="en-US" smtClean="0"/>
              <a:t>2025-02-16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D87B56-CC96-4C64-B92E-3CDC2580B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61984-A1A0-441D-A4D3-BF51F84E3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1F4C7F-76FE-43D4-AA99-34063EAB8E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293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0940C-F5C8-494F-B4BE-50208252B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D615BD-095A-4268-9AA7-B247A2E51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697E56-0EDB-4BDC-A807-3F09DB521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597B91-E93A-4338-9170-553303F4E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F6C0B1-24AA-4124-8C45-973EE87FF7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C1AC9A-83B3-41CB-8F3C-B3579EE64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D2E2-91C9-41E2-BDB8-E175E5926983}" type="datetimeFigureOut">
              <a:rPr lang="ko-KR" altLang="en-US" smtClean="0"/>
              <a:t>2025-02-16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81CA69F-E255-443C-B251-91E1AE35F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FD988E-F770-484A-AFB6-D409D3DF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1F4C7F-76FE-43D4-AA99-34063EAB8E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021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126C3-2ECB-4FC3-87EB-DB25A44E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097055-37E3-43DC-B7C1-3F4B64FA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D2E2-91C9-41E2-BDB8-E175E5926983}" type="datetimeFigureOut">
              <a:rPr lang="ko-KR" altLang="en-US" smtClean="0"/>
              <a:t>2025-02-16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C8BD58-2F96-4786-B599-2992AFAB1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063B4-1FF5-4276-A066-0494B00FF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1F4C7F-76FE-43D4-AA99-34063EAB8E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357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1788C1-C30A-4635-B75E-1FAE895AB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D2E2-91C9-41E2-BDB8-E175E5926983}" type="datetimeFigureOut">
              <a:rPr lang="ko-KR" altLang="en-US" smtClean="0"/>
              <a:t>2025-02-16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E4174F-A8C3-4C73-8B09-A350AD47D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3365D-508A-4A93-B1C8-B575492E6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1F4C7F-76FE-43D4-AA99-34063EAB8E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635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D789A-98BC-4522-A35F-F6528E912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BFEC47-7E8D-4419-87F8-FB8D7427B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8CBDA2-CE83-4C40-A37F-E10F07990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AEDC6E-F648-4985-AACF-5A23FA1CD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D2E2-91C9-41E2-BDB8-E175E5926983}" type="datetimeFigureOut">
              <a:rPr lang="ko-KR" altLang="en-US" smtClean="0"/>
              <a:t>2025-02-16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EA999D-57C3-4AD0-8A64-55AC9B2BA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814D86-3DCC-460B-A359-A8C4CA6BD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1F4C7F-76FE-43D4-AA99-34063EAB8E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62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6A7FB-C237-4D1F-ABB2-AD849AEBC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2CD53A-B67A-4B7F-8E56-A6CAF504C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E22012-96F2-4C4A-A333-F7C4E6625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5FBA6F-5DDA-46F1-BFD8-A22C3C8C6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D2E2-91C9-41E2-BDB8-E175E5926983}" type="datetimeFigureOut">
              <a:rPr lang="ko-KR" altLang="en-US" smtClean="0"/>
              <a:t>2025-02-16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A722A4-BF91-4140-AC6F-33AB3D41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D979F6-7DE2-4AE1-905C-D455A3FD9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1F4C7F-76FE-43D4-AA99-34063EAB8E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544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DE35E45-A05E-4B82-ACF0-610D4A866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C51D0B-09AB-40CB-B829-1FC71E123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AD460-3F06-4CB7-A94D-613C4749CC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0D2E2-91C9-41E2-BDB8-E175E5926983}" type="datetimeFigureOut">
              <a:rPr lang="ko-KR" altLang="en-US" smtClean="0"/>
              <a:t>2025-02-16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32D7C2-EDA2-4F80-9CFF-413E27771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9C03C6E-FE97-4BBA-A0A1-79FF32FE9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0000"/>
          <a:stretch/>
        </p:blipFill>
        <p:spPr>
          <a:xfrm>
            <a:off x="11303998" y="0"/>
            <a:ext cx="888002" cy="10135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63E9B8F-ADBC-45FC-BC39-AF8DF63C137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020" y="6356350"/>
            <a:ext cx="375560" cy="4286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1DBB1D-2622-42A0-8459-F05ECF2391D6}"/>
              </a:ext>
            </a:extLst>
          </p:cNvPr>
          <p:cNvSpPr txBox="1"/>
          <p:nvPr userDrawn="1"/>
        </p:nvSpPr>
        <p:spPr>
          <a:xfrm>
            <a:off x="8971053" y="6386018"/>
            <a:ext cx="333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>
                <a:solidFill>
                  <a:srgbClr val="3669B1"/>
                </a:solidFill>
                <a:latin typeface="Arial" panose="020B0604020202020204" pitchFamily="34" charset="0"/>
                <a:ea typeface="Pretendard Medium" panose="02000603000000020004" pitchFamily="50" charset="-127"/>
                <a:cs typeface="Arial" panose="020B0604020202020204" pitchFamily="34" charset="0"/>
              </a:rPr>
              <a:t>Integrated Media System Lab</a:t>
            </a:r>
            <a:endParaRPr lang="ko-KR" altLang="en-US" sz="1800" b="0">
              <a:solidFill>
                <a:srgbClr val="3669B1"/>
              </a:solidFill>
              <a:latin typeface="Arial" panose="020B0604020202020204" pitchFamily="34" charset="0"/>
              <a:ea typeface="Pretendard Medium" panose="0200060300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912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>
            <a:extLst>
              <a:ext uri="{FF2B5EF4-FFF2-40B4-BE49-F238E27FC236}">
                <a16:creationId xmlns:a16="http://schemas.microsoft.com/office/drawing/2014/main" id="{D3259EFB-32F0-CD73-F954-BD64FE721E2E}"/>
              </a:ext>
            </a:extLst>
          </p:cNvPr>
          <p:cNvSpPr txBox="1">
            <a:spLocks/>
          </p:cNvSpPr>
          <p:nvPr/>
        </p:nvSpPr>
        <p:spPr>
          <a:xfrm>
            <a:off x="0" y="1702959"/>
            <a:ext cx="12192000" cy="17247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ko-KR" sz="4000" i="0" dirty="0">
                <a:solidFill>
                  <a:srgbClr val="1F1F1F"/>
                </a:solidFill>
                <a:effectLst/>
              </a:rPr>
              <a:t>A framework for Interpretable deep learning in </a:t>
            </a:r>
            <a:br>
              <a:rPr lang="en-US" altLang="ko-KR" sz="4000" i="0" dirty="0">
                <a:solidFill>
                  <a:srgbClr val="1F1F1F"/>
                </a:solidFill>
                <a:effectLst/>
              </a:rPr>
            </a:br>
            <a:r>
              <a:rPr lang="en-US" altLang="ko-KR" sz="4000" i="0" dirty="0">
                <a:solidFill>
                  <a:srgbClr val="1F1F1F"/>
                </a:solidFill>
                <a:effectLst/>
              </a:rPr>
              <a:t>cross-subject detection of event-related potentials</a:t>
            </a:r>
            <a:endParaRPr lang="ko-KR" altLang="en-US" sz="4000" dirty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C53D109F-D729-E46E-29D2-50C222F8B4E1}"/>
              </a:ext>
            </a:extLst>
          </p:cNvPr>
          <p:cNvSpPr txBox="1">
            <a:spLocks/>
          </p:cNvSpPr>
          <p:nvPr/>
        </p:nvSpPr>
        <p:spPr>
          <a:xfrm>
            <a:off x="0" y="3831324"/>
            <a:ext cx="12192000" cy="42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Jalilpour</a:t>
            </a:r>
            <a:r>
              <a:rPr lang="en-US" altLang="ko-KR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Shayan, and Gernot Müller-Putz</a:t>
            </a:r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텍스트 개체 틀 11">
            <a:extLst>
              <a:ext uri="{FF2B5EF4-FFF2-40B4-BE49-F238E27FC236}">
                <a16:creationId xmlns:a16="http://schemas.microsoft.com/office/drawing/2014/main" id="{3F37F8DD-09AA-6D04-6221-23390093C20F}"/>
              </a:ext>
            </a:extLst>
          </p:cNvPr>
          <p:cNvSpPr txBox="1">
            <a:spLocks/>
          </p:cNvSpPr>
          <p:nvPr/>
        </p:nvSpPr>
        <p:spPr>
          <a:xfrm>
            <a:off x="0" y="4206081"/>
            <a:ext cx="12192000" cy="42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0" i="1" dirty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Engineering Applications of Artificial Intelligence</a:t>
            </a:r>
            <a:r>
              <a:rPr lang="en-US" altLang="ko-KR" sz="1600" b="0" i="0" dirty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139 (2025): 109642</a:t>
            </a:r>
            <a:endParaRPr lang="ko-KR" altLang="en-US" sz="1600" u="sng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976653-7B7D-16AA-B60E-6E479D11CFD9}"/>
              </a:ext>
            </a:extLst>
          </p:cNvPr>
          <p:cNvSpPr txBox="1"/>
          <p:nvPr/>
        </p:nvSpPr>
        <p:spPr>
          <a:xfrm>
            <a:off x="0" y="4724400"/>
            <a:ext cx="12192000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황시훈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2025.02.17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844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D492D-4404-5AFD-24F0-12A4A2F62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7EDB8-C66F-B0F9-6D72-FD3B2FE6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232E9-54F4-B924-352F-76984743DC80}"/>
              </a:ext>
            </a:extLst>
          </p:cNvPr>
          <p:cNvSpPr txBox="1"/>
          <p:nvPr/>
        </p:nvSpPr>
        <p:spPr>
          <a:xfrm>
            <a:off x="838200" y="1337187"/>
            <a:ext cx="4186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800"/>
              </a:spcBef>
              <a:spcAft>
                <a:spcPts val="600"/>
              </a:spcAft>
            </a:pPr>
            <a:r>
              <a:rPr lang="en-US" altLang="ko-KR" sz="2400" b="1" i="0" dirty="0" err="1">
                <a:solidFill>
                  <a:srgbClr val="1F1F1F"/>
                </a:solidFill>
                <a:effectLst/>
                <a:latin typeface="ElsevierGulliver"/>
              </a:rPr>
              <a:t>CompExt</a:t>
            </a:r>
            <a:r>
              <a:rPr lang="en-US" altLang="ko-KR" sz="2400" b="1" i="0" dirty="0">
                <a:solidFill>
                  <a:srgbClr val="1F1F1F"/>
                </a:solidFill>
                <a:effectLst/>
                <a:latin typeface="ElsevierGulliver"/>
              </a:rPr>
              <a:t> layer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BC69F1-C45C-FD58-D332-2A398E46D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7459"/>
            <a:ext cx="10832690" cy="426950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채널과 시간에 대해 개별적인 깊이별 </a:t>
            </a:r>
            <a:r>
              <a:rPr lang="ko-KR" altLang="en-US" dirty="0" err="1"/>
              <a:t>합성곱을</a:t>
            </a:r>
            <a:r>
              <a:rPr lang="ko-KR" altLang="en-US" dirty="0"/>
              <a:t> 적용함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또한 </a:t>
            </a:r>
            <a:r>
              <a:rPr lang="en-US" altLang="ko-KR" dirty="0" err="1"/>
              <a:t>depthwise</a:t>
            </a:r>
            <a:r>
              <a:rPr lang="ko-KR" altLang="en-US" dirty="0"/>
              <a:t> </a:t>
            </a:r>
            <a:r>
              <a:rPr lang="en-US" altLang="ko-KR" b="1" dirty="0"/>
              <a:t>spatial</a:t>
            </a:r>
            <a:r>
              <a:rPr lang="ko-KR" altLang="en-US" dirty="0"/>
              <a:t> </a:t>
            </a:r>
            <a:r>
              <a:rPr lang="ko-KR" altLang="en-US" dirty="0" err="1"/>
              <a:t>합성곱을</a:t>
            </a:r>
            <a:r>
              <a:rPr lang="ko-KR" altLang="en-US" dirty="0"/>
              <a:t> </a:t>
            </a:r>
            <a:r>
              <a:rPr lang="en-US" altLang="ko-KR" dirty="0" err="1"/>
              <a:t>depthwise</a:t>
            </a:r>
            <a:r>
              <a:rPr lang="en-US" altLang="ko-KR" dirty="0"/>
              <a:t> </a:t>
            </a:r>
            <a:r>
              <a:rPr lang="en-US" altLang="ko-KR" b="1" dirty="0"/>
              <a:t>temporal</a:t>
            </a:r>
            <a:r>
              <a:rPr lang="en-US" altLang="ko-KR" dirty="0"/>
              <a:t> </a:t>
            </a:r>
            <a:r>
              <a:rPr lang="ko-KR" altLang="en-US" dirty="0" err="1"/>
              <a:t>합성곱보다</a:t>
            </a:r>
            <a:r>
              <a:rPr lang="ko-KR" altLang="en-US" dirty="0"/>
              <a:t> 먼저 적용함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처음에 중요한 뇌 영역에 초점을 맞춘 다음 중요한 채널에서 시간 정보를 추출해 </a:t>
            </a:r>
            <a:br>
              <a:rPr lang="en-US" altLang="ko-KR" dirty="0"/>
            </a:br>
            <a:r>
              <a:rPr lang="ko-KR" altLang="en-US" dirty="0"/>
              <a:t>기능 표현이 향상된다는 가정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Google</a:t>
            </a:r>
            <a:r>
              <a:rPr lang="ko-KR" altLang="en-US" dirty="0"/>
              <a:t>의 </a:t>
            </a:r>
            <a:r>
              <a:rPr lang="en-US" altLang="ko-KR" b="1" dirty="0" err="1"/>
              <a:t>MixConv</a:t>
            </a:r>
            <a:r>
              <a:rPr lang="ko-KR" altLang="en-US" b="1" dirty="0"/>
              <a:t>방식</a:t>
            </a:r>
            <a:r>
              <a:rPr lang="ko-KR" altLang="en-US" dirty="0"/>
              <a:t>에서 영감을 받은 혼합 깊이별 </a:t>
            </a:r>
            <a:r>
              <a:rPr lang="ko-KR" altLang="en-US" dirty="0" err="1"/>
              <a:t>합성곱을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입력 필터가 가상 </a:t>
            </a:r>
            <a:r>
              <a:rPr lang="ko-KR" altLang="en-US" dirty="0" err="1"/>
              <a:t>텐서</a:t>
            </a:r>
            <a:r>
              <a:rPr lang="ko-KR" altLang="en-US" dirty="0"/>
              <a:t> 또는 그룹으로 분할되며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ko-KR" altLang="en-US" dirty="0" err="1"/>
              <a:t>텐서에는</a:t>
            </a:r>
            <a:r>
              <a:rPr lang="ko-KR" altLang="en-US" dirty="0"/>
              <a:t> 서로 다른 크기의 </a:t>
            </a:r>
            <a:br>
              <a:rPr lang="en-US" altLang="ko-KR" dirty="0"/>
            </a:br>
            <a:r>
              <a:rPr lang="ko-KR" altLang="en-US" dirty="0"/>
              <a:t>깊이별 </a:t>
            </a:r>
            <a:r>
              <a:rPr lang="ko-KR" altLang="en-US" dirty="0" err="1"/>
              <a:t>합성곱이</a:t>
            </a:r>
            <a:r>
              <a:rPr lang="ko-KR" altLang="en-US" dirty="0"/>
              <a:t> 적용된 후</a:t>
            </a:r>
            <a:r>
              <a:rPr lang="en-US" altLang="ko-KR" dirty="0"/>
              <a:t>, </a:t>
            </a:r>
            <a:r>
              <a:rPr lang="ko-KR" altLang="en-US" dirty="0"/>
              <a:t>가상 </a:t>
            </a:r>
            <a:r>
              <a:rPr lang="ko-KR" altLang="en-US" dirty="0" err="1"/>
              <a:t>필터링된</a:t>
            </a:r>
            <a:r>
              <a:rPr lang="ko-KR" altLang="en-US" dirty="0"/>
              <a:t> </a:t>
            </a:r>
            <a:r>
              <a:rPr lang="ko-KR" altLang="en-US" dirty="0" err="1"/>
              <a:t>텐서들이</a:t>
            </a:r>
            <a:r>
              <a:rPr lang="ko-KR" altLang="en-US" dirty="0"/>
              <a:t> 하나로 결합됨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다중 커널을 사용해 </a:t>
            </a:r>
            <a:r>
              <a:rPr lang="en-US" altLang="ko-KR" dirty="0"/>
              <a:t>EEG </a:t>
            </a:r>
            <a:r>
              <a:rPr lang="ko-KR" altLang="en-US" dirty="0"/>
              <a:t>신호의 다양한 시간적 패턴을 포착할 수 있으며 이는 정확도 향상에 기여할 수 있음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15683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CDB21-6793-3672-C6E0-ED454FA50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D231-6A1F-40E5-3C0E-8B7261C8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C32BF-E31C-81FF-0606-2E9AC060ED7A}"/>
              </a:ext>
            </a:extLst>
          </p:cNvPr>
          <p:cNvSpPr txBox="1"/>
          <p:nvPr/>
        </p:nvSpPr>
        <p:spPr>
          <a:xfrm>
            <a:off x="838200" y="1337187"/>
            <a:ext cx="4186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800"/>
              </a:spcBef>
              <a:spcAft>
                <a:spcPts val="600"/>
              </a:spcAft>
            </a:pPr>
            <a:r>
              <a:rPr lang="en-US" altLang="ko-KR" sz="2400" b="1" i="0" dirty="0" err="1">
                <a:solidFill>
                  <a:srgbClr val="1F1F1F"/>
                </a:solidFill>
                <a:effectLst/>
                <a:latin typeface="ElsevierGulliver"/>
              </a:rPr>
              <a:t>CompExt</a:t>
            </a:r>
            <a:r>
              <a:rPr lang="en-US" altLang="ko-KR" sz="2400" b="1" i="0" dirty="0">
                <a:solidFill>
                  <a:srgbClr val="1F1F1F"/>
                </a:solidFill>
                <a:effectLst/>
                <a:latin typeface="ElsevierGulliver"/>
              </a:rPr>
              <a:t> layer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0892E5-C596-8C55-55CE-6874DA6C8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7459"/>
            <a:ext cx="10832690" cy="4269504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입력 필터 </a:t>
            </a:r>
            <a:r>
              <a:rPr lang="en-US" altLang="ko-KR" dirty="0"/>
              <a:t>15</a:t>
            </a:r>
            <a:r>
              <a:rPr lang="ko-KR" altLang="en-US" dirty="0"/>
              <a:t>개를 </a:t>
            </a:r>
            <a:r>
              <a:rPr lang="en-US" altLang="ko-KR" dirty="0"/>
              <a:t>3</a:t>
            </a:r>
            <a:r>
              <a:rPr lang="ko-KR" altLang="en-US" dirty="0"/>
              <a:t>개의 가상 </a:t>
            </a:r>
            <a:r>
              <a:rPr lang="ko-KR" altLang="en-US" dirty="0" err="1"/>
              <a:t>텐서로</a:t>
            </a:r>
            <a:r>
              <a:rPr lang="ko-KR" altLang="en-US" dirty="0"/>
              <a:t> 나눠 각 그룹은 </a:t>
            </a:r>
            <a:r>
              <a:rPr lang="en-US" altLang="ko-KR" dirty="0"/>
              <a:t>5</a:t>
            </a:r>
            <a:r>
              <a:rPr lang="ko-KR" altLang="en-US" dirty="0"/>
              <a:t>개의 필터를 포함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이러한 구성은 신경과학적 통찰을 기반으로 결정되었으며</a:t>
            </a:r>
            <a:r>
              <a:rPr lang="en-US" altLang="ko-KR" dirty="0"/>
              <a:t>, ERP</a:t>
            </a:r>
            <a:r>
              <a:rPr lang="ko-KR" altLang="en-US" dirty="0"/>
              <a:t>기반 </a:t>
            </a:r>
            <a:r>
              <a:rPr lang="en-US" altLang="ko-KR" dirty="0"/>
              <a:t>BCI</a:t>
            </a:r>
            <a:r>
              <a:rPr lang="ko-KR" altLang="en-US" dirty="0"/>
              <a:t>에서는 일반적으로 최대 </a:t>
            </a:r>
            <a:r>
              <a:rPr lang="en-US" altLang="ko-KR" dirty="0"/>
              <a:t>5</a:t>
            </a:r>
            <a:r>
              <a:rPr lang="ko-KR" altLang="en-US" dirty="0"/>
              <a:t>개의 연속적인 </a:t>
            </a:r>
            <a:r>
              <a:rPr lang="en-US" altLang="ko-KR" dirty="0"/>
              <a:t>ERP </a:t>
            </a:r>
            <a:r>
              <a:rPr lang="ko-KR" altLang="en-US" dirty="0"/>
              <a:t>성분이 포함되기 때문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ERP </a:t>
            </a:r>
            <a:r>
              <a:rPr lang="ko-KR" altLang="en-US" dirty="0"/>
              <a:t>성분의 다양한 지속 시간을 고려하여</a:t>
            </a:r>
            <a:r>
              <a:rPr lang="en-US" altLang="ko-KR" dirty="0"/>
              <a:t>, 3</a:t>
            </a:r>
            <a:r>
              <a:rPr lang="ko-KR" altLang="en-US" dirty="0"/>
              <a:t>개의 가상 </a:t>
            </a:r>
            <a:r>
              <a:rPr lang="ko-KR" altLang="en-US" dirty="0" err="1"/>
              <a:t>텐서에</a:t>
            </a:r>
            <a:r>
              <a:rPr lang="ko-KR" altLang="en-US" dirty="0"/>
              <a:t> 적용되는 시간적 커널 크기를 </a:t>
            </a:r>
            <a:r>
              <a:rPr lang="en-US" altLang="ko-KR" dirty="0"/>
              <a:t>60, 120, 250ms</a:t>
            </a:r>
            <a:r>
              <a:rPr lang="ko-KR" altLang="en-US" dirty="0"/>
              <a:t>로 설정함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이를 통해 시간적 관점에서 장기 및 단기 시간 패턴을 모두 학습할 수 있도록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43808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240A4-45B3-2039-205F-A9023A3F7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21D092-A6BE-D7CD-540E-7EDFA32D4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6BD02-37C2-9512-17BC-93735743733A}"/>
              </a:ext>
            </a:extLst>
          </p:cNvPr>
          <p:cNvSpPr txBox="1"/>
          <p:nvPr/>
        </p:nvSpPr>
        <p:spPr>
          <a:xfrm>
            <a:off x="838200" y="1337187"/>
            <a:ext cx="4186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800"/>
              </a:spcBef>
              <a:spcAft>
                <a:spcPts val="600"/>
              </a:spcAft>
            </a:pPr>
            <a:r>
              <a:rPr lang="en-US" altLang="ko-KR" sz="2400" b="1" i="0" dirty="0" err="1">
                <a:solidFill>
                  <a:srgbClr val="1F1F1F"/>
                </a:solidFill>
                <a:effectLst/>
                <a:latin typeface="ElsevierGulliver"/>
              </a:rPr>
              <a:t>CompExt</a:t>
            </a:r>
            <a:r>
              <a:rPr lang="en-US" altLang="ko-KR" sz="2400" b="1" i="0" dirty="0">
                <a:solidFill>
                  <a:srgbClr val="1F1F1F"/>
                </a:solidFill>
                <a:effectLst/>
                <a:latin typeface="ElsevierGulliver"/>
              </a:rPr>
              <a:t> layer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0FFBC0-2A51-AAF3-D7DA-98D909F59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62" y="1907459"/>
            <a:ext cx="11887200" cy="42695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/>
              <a:t>SimAM</a:t>
            </a:r>
            <a:r>
              <a:rPr lang="en-US" altLang="ko-KR" dirty="0"/>
              <a:t>(Simple, Parameter-Free Attention Module)</a:t>
            </a:r>
            <a:r>
              <a:rPr lang="ko-KR" altLang="en-US" dirty="0"/>
              <a:t>을 사용함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일반적인 </a:t>
            </a:r>
            <a:r>
              <a:rPr lang="en-US" altLang="ko-KR" sz="2200" dirty="0"/>
              <a:t>attention mechanism</a:t>
            </a:r>
            <a:r>
              <a:rPr lang="ko-KR" altLang="en-US" sz="2200" dirty="0"/>
              <a:t>의 경우 단일 데이터 차원에서만 특징을 강화할 수 있으나 </a:t>
            </a:r>
            <a:br>
              <a:rPr lang="en-US" altLang="ko-KR" sz="2200" dirty="0"/>
            </a:br>
            <a:r>
              <a:rPr lang="en-US" altLang="ko-KR" sz="2200" dirty="0" err="1"/>
              <a:t>SimAM</a:t>
            </a:r>
            <a:r>
              <a:rPr lang="ko-KR" altLang="en-US" sz="2200" dirty="0"/>
              <a:t>의 경우</a:t>
            </a:r>
            <a:r>
              <a:rPr lang="en-US" altLang="ko-KR" sz="2200" dirty="0"/>
              <a:t>, </a:t>
            </a:r>
            <a:r>
              <a:rPr lang="en-US" altLang="ko-KR" sz="2200" b="1" dirty="0"/>
              <a:t>3</a:t>
            </a:r>
            <a:r>
              <a:rPr lang="ko-KR" altLang="en-US" sz="2200" b="1" dirty="0"/>
              <a:t>차원의 특징을 강화</a:t>
            </a:r>
            <a:r>
              <a:rPr lang="ko-KR" altLang="en-US" sz="2200" dirty="0"/>
              <a:t>할 수 있음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따라서 </a:t>
            </a:r>
            <a:r>
              <a:rPr lang="en-US" altLang="ko-KR" dirty="0" err="1"/>
              <a:t>SimAM</a:t>
            </a:r>
            <a:r>
              <a:rPr lang="en-US" altLang="ko-KR" dirty="0"/>
              <a:t> </a:t>
            </a:r>
            <a:r>
              <a:rPr lang="ko-KR" altLang="en-US" dirty="0"/>
              <a:t>메커니즘은 대비되는 뚜렷한 발화 패턴의 중요한 지점과 </a:t>
            </a:r>
            <a:r>
              <a:rPr lang="en-US" altLang="ko-KR" dirty="0"/>
              <a:t>EEG </a:t>
            </a:r>
            <a:br>
              <a:rPr lang="en-US" altLang="ko-KR" dirty="0"/>
            </a:br>
            <a:r>
              <a:rPr lang="ko-KR" altLang="en-US" dirty="0"/>
              <a:t>전극에 더 큰 가중치를 할당할 수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SimAM</a:t>
            </a:r>
            <a:r>
              <a:rPr lang="en-US" altLang="ko-KR" dirty="0"/>
              <a:t> </a:t>
            </a:r>
            <a:r>
              <a:rPr lang="ko-KR" altLang="en-US" dirty="0"/>
              <a:t>알고리즘은 각 뉴런이 다른 뉴런과 얼마나 선형적으로 구별될 수 있는지를 측정함으로써 뉴런의 중요도를 판단함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8358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C9113-21BC-8E08-C11A-5825B822E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63EA1-6EAB-E06E-F220-C7EFFA62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F1513-E2C2-F10D-CCFA-95F48B1160C9}"/>
              </a:ext>
            </a:extLst>
          </p:cNvPr>
          <p:cNvSpPr txBox="1"/>
          <p:nvPr/>
        </p:nvSpPr>
        <p:spPr>
          <a:xfrm>
            <a:off x="838200" y="1337187"/>
            <a:ext cx="4186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800"/>
              </a:spcBef>
              <a:spcAft>
                <a:spcPts val="600"/>
              </a:spcAft>
            </a:pPr>
            <a:r>
              <a:rPr lang="en-US" altLang="ko-KR" sz="2400" b="1" i="0" dirty="0" err="1">
                <a:solidFill>
                  <a:srgbClr val="1F1F1F"/>
                </a:solidFill>
                <a:effectLst/>
                <a:latin typeface="ElsevierGulliver"/>
              </a:rPr>
              <a:t>CompExt</a:t>
            </a:r>
            <a:r>
              <a:rPr lang="en-US" altLang="ko-KR" sz="2400" b="1" i="0" dirty="0">
                <a:solidFill>
                  <a:srgbClr val="1F1F1F"/>
                </a:solidFill>
                <a:effectLst/>
                <a:latin typeface="ElsevierGulliver"/>
              </a:rPr>
              <a:t> layer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DC8034-C62C-9CEE-2743-BBAE5238C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7459"/>
            <a:ext cx="10960510" cy="42695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마지막 단계에서 </a:t>
            </a:r>
            <a:r>
              <a:rPr lang="ko-KR" altLang="en-US" dirty="0" err="1"/>
              <a:t>출력텐서로</a:t>
            </a:r>
            <a:r>
              <a:rPr lang="ko-KR" altLang="en-US" dirty="0"/>
              <a:t> </a:t>
            </a:r>
            <a:r>
              <a:rPr lang="en-US" altLang="ko-KR" b="1" dirty="0"/>
              <a:t>Adaptive Average Pooling</a:t>
            </a:r>
            <a:r>
              <a:rPr lang="ko-KR" altLang="en-US" dirty="0"/>
              <a:t>을 사용함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Down sampling</a:t>
            </a:r>
            <a:r>
              <a:rPr lang="ko-KR" altLang="en-US" dirty="0"/>
              <a:t>해 불필요한 정보를 줄이고 모델의 복잡성을 단순화함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9468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3EB72-183F-DBDC-D42E-F1DB0054F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0BB9FD-DB91-1699-C67D-1B5846E46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2D56C-D2A8-1A43-D652-35340762783F}"/>
              </a:ext>
            </a:extLst>
          </p:cNvPr>
          <p:cNvSpPr txBox="1"/>
          <p:nvPr/>
        </p:nvSpPr>
        <p:spPr>
          <a:xfrm>
            <a:off x="838200" y="1337187"/>
            <a:ext cx="4186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800"/>
              </a:spcBef>
              <a:spcAft>
                <a:spcPts val="600"/>
              </a:spcAft>
            </a:pPr>
            <a:r>
              <a:rPr lang="en-US" altLang="ko-KR" sz="2400" b="1" i="0" dirty="0">
                <a:solidFill>
                  <a:srgbClr val="1F1F1F"/>
                </a:solidFill>
                <a:effectLst/>
                <a:latin typeface="ElsevierGulliver"/>
              </a:rPr>
              <a:t>Advanced temporal layer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DE8E4CA2-DA3F-93EC-57F5-70F98D275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8852"/>
            <a:ext cx="10515600" cy="4418494"/>
          </a:xfrm>
        </p:spPr>
      </p:pic>
    </p:spTree>
    <p:extLst>
      <p:ext uri="{BB962C8B-B14F-4D97-AF65-F5344CB8AC3E}">
        <p14:creationId xmlns:p14="http://schemas.microsoft.com/office/powerpoint/2010/main" val="2822317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AF3F5-4E9E-2F75-44C0-1312F7DC1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8605C-9413-E970-D1F8-52B10D733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B6A2B-ECE3-17F7-B94A-E44C723CAFAE}"/>
              </a:ext>
            </a:extLst>
          </p:cNvPr>
          <p:cNvSpPr txBox="1"/>
          <p:nvPr/>
        </p:nvSpPr>
        <p:spPr>
          <a:xfrm>
            <a:off x="838200" y="1337187"/>
            <a:ext cx="4186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800"/>
              </a:spcBef>
              <a:spcAft>
                <a:spcPts val="600"/>
              </a:spcAft>
            </a:pPr>
            <a:r>
              <a:rPr lang="en-US" altLang="ko-KR" sz="2400" b="1" i="0" dirty="0">
                <a:solidFill>
                  <a:srgbClr val="1F1F1F"/>
                </a:solidFill>
                <a:effectLst/>
                <a:latin typeface="ElsevierGulliver"/>
              </a:rPr>
              <a:t>Advanced temporal layer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777B5-AE38-6650-E4D5-20D970B8C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7459"/>
            <a:ext cx="11147323" cy="426950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2600" dirty="0"/>
              <a:t>변형가능한 </a:t>
            </a:r>
            <a:r>
              <a:rPr lang="ko-KR" altLang="en-US" sz="2600" dirty="0" err="1"/>
              <a:t>합성곱</a:t>
            </a:r>
            <a:r>
              <a:rPr lang="en-US" altLang="ko-KR" sz="2600" dirty="0"/>
              <a:t>(Deformable convolution)</a:t>
            </a:r>
            <a:r>
              <a:rPr lang="ko-KR" altLang="en-US" sz="2600" dirty="0"/>
              <a:t>과 </a:t>
            </a:r>
            <a:br>
              <a:rPr lang="en-US" altLang="ko-KR" sz="2600" dirty="0"/>
            </a:br>
            <a:r>
              <a:rPr lang="ko-KR" altLang="en-US" sz="2600" dirty="0"/>
              <a:t>시간적 차원에서의 적응형 평균 </a:t>
            </a:r>
            <a:r>
              <a:rPr lang="ko-KR" altLang="en-US" sz="2600" dirty="0" err="1"/>
              <a:t>풀링</a:t>
            </a:r>
            <a:r>
              <a:rPr lang="en-US" altLang="ko-KR" sz="2600" dirty="0"/>
              <a:t>(Adaptive averaging pool)</a:t>
            </a:r>
            <a:r>
              <a:rPr lang="ko-KR" altLang="en-US" sz="2600" dirty="0"/>
              <a:t>으로 구성</a:t>
            </a:r>
            <a:endParaRPr lang="en-US" altLang="ko-KR" sz="2600" dirty="0"/>
          </a:p>
          <a:p>
            <a:pPr>
              <a:lnSpc>
                <a:spcPct val="150000"/>
              </a:lnSpc>
            </a:pPr>
            <a:r>
              <a:rPr lang="ko-KR" altLang="en-US" sz="2600" dirty="0"/>
              <a:t>전통적인 </a:t>
            </a:r>
            <a:r>
              <a:rPr lang="en-US" altLang="ko-KR" sz="2600" dirty="0"/>
              <a:t>CNN</a:t>
            </a:r>
            <a:r>
              <a:rPr lang="ko-KR" altLang="en-US" sz="2600" dirty="0"/>
              <a:t>은 고정된 </a:t>
            </a:r>
            <a:r>
              <a:rPr lang="en-US" altLang="ko-KR" sz="2600" dirty="0"/>
              <a:t>grid </a:t>
            </a:r>
            <a:r>
              <a:rPr lang="ko-KR" altLang="en-US" sz="2600" dirty="0"/>
              <a:t>또는 </a:t>
            </a:r>
            <a:r>
              <a:rPr lang="en-US" altLang="ko-KR" sz="2600" dirty="0"/>
              <a:t>receptive filed</a:t>
            </a:r>
            <a:r>
              <a:rPr lang="ko-KR" altLang="en-US" sz="2600" dirty="0"/>
              <a:t>에 의해 제한되며</a:t>
            </a:r>
            <a:r>
              <a:rPr lang="en-US" altLang="ko-KR" sz="2600" dirty="0"/>
              <a:t>, </a:t>
            </a:r>
            <a:r>
              <a:rPr lang="ko-KR" altLang="en-US" sz="2600" dirty="0"/>
              <a:t>이는 객체의 </a:t>
            </a:r>
            <a:r>
              <a:rPr lang="ko-KR" altLang="en-US" sz="2600" dirty="0" err="1"/>
              <a:t>형태과</a:t>
            </a:r>
            <a:r>
              <a:rPr lang="ko-KR" altLang="en-US" sz="2600" dirty="0"/>
              <a:t> 크기의 변화를 효과적으로 포착하는 것을 어렵게 함</a:t>
            </a:r>
            <a:endParaRPr lang="en-US" altLang="ko-KR" sz="26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이를 해결하기 위해 </a:t>
            </a:r>
            <a:r>
              <a:rPr lang="en-US" altLang="ko-KR" sz="2200" dirty="0"/>
              <a:t>deformable convolution</a:t>
            </a:r>
            <a:r>
              <a:rPr lang="ko-KR" altLang="en-US" sz="2200" dirty="0"/>
              <a:t>은 </a:t>
            </a:r>
            <a:r>
              <a:rPr lang="en-US" altLang="ko-KR" sz="2200" dirty="0"/>
              <a:t>adaptive kernel offsets</a:t>
            </a:r>
            <a:r>
              <a:rPr lang="ko-KR" altLang="en-US" sz="2200" dirty="0"/>
              <a:t>을 추가해 </a:t>
            </a:r>
            <a:br>
              <a:rPr lang="en-US" altLang="ko-KR" sz="2200" dirty="0"/>
            </a:br>
            <a:r>
              <a:rPr lang="ko-KR" altLang="en-US" sz="2200" dirty="0"/>
              <a:t>네트워크가 기하학적 변형을 처리할 수 있도록 함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이러한 특성은 피험자별 차이에 의해 발생하는 진폭 및 잠재기 변화와 같은 </a:t>
            </a:r>
            <a:r>
              <a:rPr lang="en-US" altLang="ko-KR" sz="2200" dirty="0"/>
              <a:t>ERP</a:t>
            </a:r>
            <a:r>
              <a:rPr lang="ko-KR" altLang="en-US" sz="2200" dirty="0"/>
              <a:t>의 변동성을 처리하는 데 도움을 줌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920233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5970D-B4AB-2595-F65F-1FA1FAD0A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094EBD-F0AE-B4DC-4231-BE9BF9E4E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C61BA-DA32-4F1B-5D42-C7D061F42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6283"/>
            <a:ext cx="10515600" cy="42006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200" dirty="0"/>
              <a:t>250 epoch </a:t>
            </a:r>
            <a:r>
              <a:rPr lang="ko-KR" altLang="en-US" sz="2200" dirty="0"/>
              <a:t>동안 </a:t>
            </a:r>
            <a:r>
              <a:rPr lang="en-US" altLang="ko-KR" sz="2200" dirty="0"/>
              <a:t>batch size 50</a:t>
            </a:r>
            <a:r>
              <a:rPr lang="ko-KR" altLang="en-US" sz="2200" dirty="0"/>
              <a:t>개 샘플로 학습함</a:t>
            </a:r>
            <a:endParaRPr lang="en-US" altLang="ko-KR" sz="2200" dirty="0"/>
          </a:p>
          <a:p>
            <a:pPr>
              <a:lnSpc>
                <a:spcPct val="100000"/>
              </a:lnSpc>
            </a:pPr>
            <a:r>
              <a:rPr lang="ko-KR" altLang="en-US" sz="2200" dirty="0"/>
              <a:t>마지막 </a:t>
            </a:r>
            <a:r>
              <a:rPr lang="en-US" altLang="ko-KR" sz="2200" dirty="0"/>
              <a:t>5</a:t>
            </a:r>
            <a:r>
              <a:rPr lang="ko-KR" altLang="en-US" sz="2200" dirty="0"/>
              <a:t>개 및 </a:t>
            </a:r>
            <a:r>
              <a:rPr lang="en-US" altLang="ko-KR" sz="2200" dirty="0"/>
              <a:t>10</a:t>
            </a:r>
            <a:r>
              <a:rPr lang="ko-KR" altLang="en-US" sz="2200" dirty="0"/>
              <a:t>개 </a:t>
            </a:r>
            <a:r>
              <a:rPr lang="en-US" altLang="ko-KR" sz="2200" dirty="0"/>
              <a:t>epoch</a:t>
            </a:r>
            <a:r>
              <a:rPr lang="ko-KR" altLang="en-US" sz="2200" dirty="0"/>
              <a:t>동안의 평균 분류 정확도와 전체 평균 분류 </a:t>
            </a:r>
            <a:br>
              <a:rPr lang="en-US" altLang="ko-KR" sz="2200" dirty="0"/>
            </a:br>
            <a:r>
              <a:rPr lang="ko-KR" altLang="en-US" sz="2200" dirty="0"/>
              <a:t>정확도를 기록함</a:t>
            </a:r>
            <a:endParaRPr lang="en-US" altLang="ko-KR" sz="2200" dirty="0"/>
          </a:p>
          <a:p>
            <a:pPr>
              <a:lnSpc>
                <a:spcPct val="100000"/>
              </a:lnSpc>
            </a:pPr>
            <a:r>
              <a:rPr lang="en-US" altLang="ko-KR" sz="2200" dirty="0"/>
              <a:t>1, 2, 3</a:t>
            </a:r>
            <a:r>
              <a:rPr lang="ko-KR" altLang="en-US" sz="2200" dirty="0"/>
              <a:t>번째 데이터셋에서는 두 클래스의 샘플 크기가 비슷함</a:t>
            </a:r>
            <a:endParaRPr lang="en-US" altLang="ko-KR" sz="2200" dirty="0"/>
          </a:p>
          <a:p>
            <a:pPr>
              <a:lnSpc>
                <a:spcPct val="100000"/>
              </a:lnSpc>
            </a:pPr>
            <a:r>
              <a:rPr lang="ko-KR" altLang="en-US" sz="2200" dirty="0"/>
              <a:t>그러나 </a:t>
            </a:r>
            <a:r>
              <a:rPr lang="en-US" altLang="ko-KR" sz="2200" dirty="0"/>
              <a:t>4</a:t>
            </a:r>
            <a:r>
              <a:rPr lang="ko-KR" altLang="en-US" sz="2200" dirty="0"/>
              <a:t>번째 데이터셋의 경우에는 두 클래스의 비율이 불균형하기 때문에 </a:t>
            </a:r>
            <a:r>
              <a:rPr lang="en-US" altLang="ko-KR" sz="2200" dirty="0"/>
              <a:t>ROC </a:t>
            </a:r>
            <a:r>
              <a:rPr lang="ko-KR" altLang="en-US" sz="2200" dirty="0"/>
              <a:t>곡선 아래 영역을 사용함</a:t>
            </a:r>
            <a:endParaRPr lang="en-US" altLang="ko-KR" sz="2200" dirty="0"/>
          </a:p>
          <a:p>
            <a:pPr>
              <a:lnSpc>
                <a:spcPct val="100000"/>
              </a:lnSpc>
            </a:pPr>
            <a:endParaRPr lang="en-US" altLang="ko-K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82AF5-011E-9511-FF32-3D69496651F3}"/>
              </a:ext>
            </a:extLst>
          </p:cNvPr>
          <p:cNvSpPr txBox="1"/>
          <p:nvPr/>
        </p:nvSpPr>
        <p:spPr>
          <a:xfrm>
            <a:off x="838200" y="1397000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2-Class classification train and evaluation method</a:t>
            </a:r>
            <a:endParaRPr lang="ko-KR" altLang="en-US" sz="24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4F233B1-903C-EC6C-A09F-7F0C76E2A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530333"/>
              </p:ext>
            </p:extLst>
          </p:nvPr>
        </p:nvGraphicFramePr>
        <p:xfrm>
          <a:off x="3394075" y="4608013"/>
          <a:ext cx="4216400" cy="2095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8300">
                  <a:extLst>
                    <a:ext uri="{9D8B030D-6E8A-4147-A177-3AD203B41FA5}">
                      <a16:colId xmlns:a16="http://schemas.microsoft.com/office/drawing/2014/main" val="128382936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97036999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759947662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Datasets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Train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1245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#1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1048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#2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LOSO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92394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#3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LOSO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57932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#4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1215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BF33703-57A7-7F8A-87F7-42A1EBD230D8}"/>
              </a:ext>
            </a:extLst>
          </p:cNvPr>
          <p:cNvSpPr txBox="1"/>
          <p:nvPr/>
        </p:nvSpPr>
        <p:spPr>
          <a:xfrm>
            <a:off x="479425" y="4814670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Train-test(subject) ratio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73081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BE766-A5A9-DA23-770B-01F2EEC02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67693-5DE7-6BF3-5020-0CDDC096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9DE92B-909B-EF98-70A4-296137063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00" y="1976283"/>
            <a:ext cx="11264900" cy="42006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600" dirty="0"/>
              <a:t>Grad-CAM</a:t>
            </a:r>
            <a:r>
              <a:rPr lang="ko-KR" altLang="en-US" sz="2600" dirty="0"/>
              <a:t>과 </a:t>
            </a:r>
            <a:r>
              <a:rPr lang="en-US" altLang="ko-KR" sz="2600" dirty="0"/>
              <a:t>t-SNE</a:t>
            </a:r>
            <a:r>
              <a:rPr lang="ko-KR" altLang="en-US" sz="2600" dirty="0"/>
              <a:t>방법을 사용해 결과를 해석하고 모델의 각 계층이 </a:t>
            </a:r>
            <a:r>
              <a:rPr lang="en-US" altLang="ko-KR" sz="2600" dirty="0"/>
              <a:t>ERP </a:t>
            </a:r>
            <a:r>
              <a:rPr lang="ko-KR" altLang="en-US" sz="2600" dirty="0"/>
              <a:t>특성에 어떻게 기여하는지 시각적으로 나타냄</a:t>
            </a:r>
            <a:endParaRPr lang="en-US" altLang="ko-KR" sz="2600" dirty="0"/>
          </a:p>
          <a:p>
            <a:pPr>
              <a:lnSpc>
                <a:spcPct val="100000"/>
              </a:lnSpc>
            </a:pPr>
            <a:r>
              <a:rPr lang="ko-KR" altLang="en-US" sz="2600" dirty="0"/>
              <a:t>또한</a:t>
            </a:r>
            <a:r>
              <a:rPr lang="en-US" altLang="ko-KR" sz="2600" dirty="0"/>
              <a:t>, </a:t>
            </a:r>
            <a:r>
              <a:rPr lang="ko-KR" altLang="en-US" sz="2600" dirty="0"/>
              <a:t>변형 가능 </a:t>
            </a:r>
            <a:r>
              <a:rPr lang="ko-KR" altLang="en-US" sz="2600" dirty="0" err="1"/>
              <a:t>컨볼루션의</a:t>
            </a:r>
            <a:r>
              <a:rPr lang="ko-KR" altLang="en-US" sz="2600" dirty="0"/>
              <a:t> 역할과 제안된 모델에서 시간 및 공간 깊이별 </a:t>
            </a:r>
            <a:r>
              <a:rPr lang="ko-KR" altLang="en-US" sz="2600" dirty="0" err="1"/>
              <a:t>컨볼루션의</a:t>
            </a:r>
            <a:r>
              <a:rPr lang="ko-KR" altLang="en-US" sz="2600" dirty="0"/>
              <a:t> 적용 순서가 미치는 영향을 분석하기 위해 소거 연구를 수행함</a:t>
            </a:r>
            <a:endParaRPr lang="en-US" altLang="ko-KR" sz="2600" dirty="0"/>
          </a:p>
        </p:txBody>
      </p:sp>
    </p:spTree>
    <p:extLst>
      <p:ext uri="{BB962C8B-B14F-4D97-AF65-F5344CB8AC3E}">
        <p14:creationId xmlns:p14="http://schemas.microsoft.com/office/powerpoint/2010/main" val="665125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B64D1-67C2-8E87-7105-368B127C3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058F4-B241-2477-A784-429C6833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65AABD85-6AE8-8784-328B-1687A232C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04840"/>
            <a:ext cx="10515600" cy="356504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D445D8-9BDE-33A0-55FC-19B3E1B2737A}"/>
              </a:ext>
            </a:extLst>
          </p:cNvPr>
          <p:cNvSpPr txBox="1"/>
          <p:nvPr/>
        </p:nvSpPr>
        <p:spPr>
          <a:xfrm>
            <a:off x="838200" y="1447800"/>
            <a:ext cx="340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Dataset #1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24882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FDC42-0602-16F5-5EA0-BD3760A0F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ED70C-0DFA-138B-639E-355E819B0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78ABB-88E5-1012-37F4-E095C9C12A67}"/>
              </a:ext>
            </a:extLst>
          </p:cNvPr>
          <p:cNvSpPr txBox="1"/>
          <p:nvPr/>
        </p:nvSpPr>
        <p:spPr>
          <a:xfrm>
            <a:off x="838200" y="1447800"/>
            <a:ext cx="816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t-SNE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r>
              <a:rPr lang="en-US" altLang="ko-KR" sz="2400" b="1" dirty="0"/>
              <a:t> of the FC Layer in Dataset #1</a:t>
            </a:r>
            <a:endParaRPr lang="ko-KR" altLang="en-US" sz="2400" b="1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EFE26445-DC2C-959E-A2D3-AF5D5248E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01761"/>
            <a:ext cx="10515600" cy="3461247"/>
          </a:xfrm>
        </p:spPr>
      </p:pic>
    </p:spTree>
    <p:extLst>
      <p:ext uri="{BB962C8B-B14F-4D97-AF65-F5344CB8AC3E}">
        <p14:creationId xmlns:p14="http://schemas.microsoft.com/office/powerpoint/2010/main" val="4055144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FF311-63E5-D494-FBE0-6BE6D6DB5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FD188-57F7-133A-3427-25EE030F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7EFD7E-585D-FB84-0EB2-DF802EC60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2600" dirty="0"/>
              <a:t>BCI</a:t>
            </a:r>
            <a:r>
              <a:rPr lang="ko-KR" altLang="en-US" sz="2600" dirty="0"/>
              <a:t> 시스템은 여러 그룹으로 분류가 가능함</a:t>
            </a:r>
            <a:endParaRPr lang="en-US" altLang="ko-KR" sz="2600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이벤트 관련 전위</a:t>
            </a:r>
            <a:r>
              <a:rPr lang="en-US" altLang="ko-KR" dirty="0"/>
              <a:t>(ERP, Event related potential)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정상 상태 유발 전위</a:t>
            </a:r>
            <a:r>
              <a:rPr lang="en-US" altLang="ko-KR" dirty="0"/>
              <a:t>(SSEP, Steady-state evoked potential)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느린 피질 전위</a:t>
            </a:r>
            <a:r>
              <a:rPr lang="en-US" altLang="ko-KR" dirty="0"/>
              <a:t>(SCP, Slow cortical potential)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운동 관련 전위</a:t>
            </a:r>
            <a:r>
              <a:rPr lang="en-US" altLang="ko-KR" dirty="0"/>
              <a:t>(MRP, Movement related potential)</a:t>
            </a:r>
          </a:p>
          <a:p>
            <a:pPr>
              <a:lnSpc>
                <a:spcPct val="100000"/>
              </a:lnSpc>
            </a:pPr>
            <a:r>
              <a:rPr lang="ko-KR" altLang="en-US" sz="2600" dirty="0"/>
              <a:t>그 중 </a:t>
            </a:r>
            <a:r>
              <a:rPr lang="en-US" altLang="ko-KR" sz="2600" dirty="0"/>
              <a:t>ERP</a:t>
            </a:r>
            <a:r>
              <a:rPr lang="ko-KR" altLang="en-US" sz="2600" dirty="0"/>
              <a:t>는 감각</a:t>
            </a:r>
            <a:r>
              <a:rPr lang="en-US" altLang="ko-KR" sz="2600" dirty="0"/>
              <a:t>, </a:t>
            </a:r>
            <a:r>
              <a:rPr lang="ko-KR" altLang="en-US" sz="2600" dirty="0"/>
              <a:t>인지</a:t>
            </a:r>
            <a:r>
              <a:rPr lang="en-US" altLang="ko-KR" sz="2600" dirty="0"/>
              <a:t>, </a:t>
            </a:r>
            <a:r>
              <a:rPr lang="ko-KR" altLang="en-US" sz="2600" dirty="0"/>
              <a:t>청각</a:t>
            </a:r>
            <a:r>
              <a:rPr lang="en-US" altLang="ko-KR" sz="2600" dirty="0"/>
              <a:t>, </a:t>
            </a:r>
            <a:r>
              <a:rPr lang="ko-KR" altLang="en-US" sz="2600" dirty="0"/>
              <a:t>시각적 사건에 대한 반응으로 </a:t>
            </a:r>
            <a:br>
              <a:rPr lang="en-US" altLang="ko-KR" sz="2600" dirty="0"/>
            </a:br>
            <a:r>
              <a:rPr lang="ko-KR" altLang="en-US" sz="2600" dirty="0"/>
              <a:t>생성되는 뇌 신호의 변동으로 설명할 수 있음</a:t>
            </a:r>
            <a:endParaRPr lang="en-US" altLang="ko-KR" sz="2600" dirty="0"/>
          </a:p>
          <a:p>
            <a:pPr lvl="1">
              <a:lnSpc>
                <a:spcPct val="100000"/>
              </a:lnSpc>
            </a:pPr>
            <a:r>
              <a:rPr lang="ko-KR" altLang="en-US" sz="2200" dirty="0"/>
              <a:t>진폭</a:t>
            </a:r>
            <a:r>
              <a:rPr lang="en-US" altLang="ko-KR" sz="2200" dirty="0"/>
              <a:t>, </a:t>
            </a:r>
            <a:r>
              <a:rPr lang="ko-KR" altLang="en-US" sz="2200" dirty="0"/>
              <a:t>극성</a:t>
            </a:r>
            <a:r>
              <a:rPr lang="en-US" altLang="ko-KR" sz="2200" dirty="0"/>
              <a:t>, </a:t>
            </a:r>
            <a:r>
              <a:rPr lang="ko-KR" altLang="en-US" sz="2200" dirty="0"/>
              <a:t>분포</a:t>
            </a:r>
            <a:r>
              <a:rPr lang="en-US" altLang="ko-KR" sz="2200" dirty="0"/>
              <a:t>, </a:t>
            </a:r>
            <a:r>
              <a:rPr lang="ko-KR" altLang="en-US" sz="2200" dirty="0"/>
              <a:t>잠재기로 특징지어질 수 있음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3409834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DAB04-39C4-5A37-4891-354096740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71C3D-5D0C-F2A5-C5D2-409DA9DB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EC897F5-ACAE-3478-1506-E870032E6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4366"/>
            <a:ext cx="10515600" cy="352649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11282A-E577-B573-6C01-A4A99EB383CA}"/>
              </a:ext>
            </a:extLst>
          </p:cNvPr>
          <p:cNvSpPr txBox="1"/>
          <p:nvPr/>
        </p:nvSpPr>
        <p:spPr>
          <a:xfrm>
            <a:off x="838200" y="1447800"/>
            <a:ext cx="340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Dataset #2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56783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8A132-CC61-52CA-0FB5-0D536E2DB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EF3684-3FCD-0096-2BF4-3C2E583D0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7CA0ADF-963B-FB91-3244-493C18178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4366"/>
            <a:ext cx="10515600" cy="352649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DEBC3C-CD54-E424-620E-797DE979FAFC}"/>
              </a:ext>
            </a:extLst>
          </p:cNvPr>
          <p:cNvSpPr txBox="1"/>
          <p:nvPr/>
        </p:nvSpPr>
        <p:spPr>
          <a:xfrm>
            <a:off x="838200" y="1447800"/>
            <a:ext cx="340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Dataset #3</a:t>
            </a:r>
            <a:endParaRPr lang="ko-KR" altLang="en-US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C8DD29-AB27-4522-7E56-3AE5BC32C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14366"/>
            <a:ext cx="10401300" cy="353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15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6534C-44CC-E93E-E6F2-1E060A301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7D62F-8C2B-8C4C-998D-D8C4597F2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72992B-9925-7193-2763-F9C775524E5D}"/>
              </a:ext>
            </a:extLst>
          </p:cNvPr>
          <p:cNvSpPr txBox="1"/>
          <p:nvPr/>
        </p:nvSpPr>
        <p:spPr>
          <a:xfrm>
            <a:off x="838200" y="1447800"/>
            <a:ext cx="340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Dataset #4</a:t>
            </a:r>
            <a:endParaRPr lang="ko-KR" altLang="en-US" sz="2400" b="1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D3CC750-F697-8B50-5B2A-AB256C194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1865"/>
            <a:ext cx="10464154" cy="3500735"/>
          </a:xfrm>
        </p:spPr>
      </p:pic>
    </p:spTree>
    <p:extLst>
      <p:ext uri="{BB962C8B-B14F-4D97-AF65-F5344CB8AC3E}">
        <p14:creationId xmlns:p14="http://schemas.microsoft.com/office/powerpoint/2010/main" val="2505564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8511E-A93F-3AF1-431B-B6289993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D7B63-CA64-860C-F157-FACABB57D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F7590E-EDCC-1A36-B3B5-5A1294B3B457}"/>
              </a:ext>
            </a:extLst>
          </p:cNvPr>
          <p:cNvSpPr txBox="1"/>
          <p:nvPr/>
        </p:nvSpPr>
        <p:spPr>
          <a:xfrm>
            <a:off x="838200" y="1447800"/>
            <a:ext cx="816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Dataset #4 Grad-CAM</a:t>
            </a:r>
            <a:r>
              <a:rPr lang="ko-KR" altLang="en-US" sz="2400" b="1" dirty="0"/>
              <a:t>에 의한 모델 해석</a:t>
            </a:r>
            <a:endParaRPr lang="en-US" altLang="ko-KR" sz="2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9E8AEE-88C7-44D0-C74A-C2E9766BE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085874"/>
            <a:ext cx="6426200" cy="468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56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97A1E-9323-7FD9-3CCB-6D5F3D1C2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6A58E-0F08-6598-6792-BA01BB4A6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0E2030A-477A-9557-A3A4-1202DD001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82799"/>
            <a:ext cx="10658475" cy="40941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Dataset #4</a:t>
            </a:r>
            <a:r>
              <a:rPr lang="ko-KR" altLang="en-US" dirty="0"/>
              <a:t>에서 제안된 모델의 특징을 해석하기 위해 </a:t>
            </a:r>
            <a:r>
              <a:rPr lang="en-US" altLang="ko-KR" dirty="0"/>
              <a:t>Grad-CAM</a:t>
            </a:r>
            <a:r>
              <a:rPr lang="ko-KR" altLang="en-US" dirty="0"/>
              <a:t>을 활용해 모델의 다양한 계층이 중요한 시간적 및 공간적 특징에 어떻게 집중하는지를 시각화 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EEG</a:t>
            </a:r>
            <a:r>
              <a:rPr lang="ko-KR" altLang="en-US" dirty="0"/>
              <a:t> 신호의 차이 그래프에서 약 </a:t>
            </a:r>
            <a:r>
              <a:rPr lang="en-US" altLang="ko-KR" dirty="0"/>
              <a:t>300ms </a:t>
            </a:r>
            <a:r>
              <a:rPr lang="ko-KR" altLang="en-US" dirty="0"/>
              <a:t>부근에서 작은 음의 </a:t>
            </a:r>
            <a:br>
              <a:rPr lang="en-US" altLang="ko-KR" dirty="0"/>
            </a:br>
            <a:r>
              <a:rPr lang="ko-KR" altLang="en-US" dirty="0"/>
              <a:t>변동이 발생한 후 </a:t>
            </a:r>
            <a:r>
              <a:rPr lang="en-US" altLang="ko-KR" dirty="0"/>
              <a:t>450ms</a:t>
            </a:r>
            <a:r>
              <a:rPr lang="ko-KR" altLang="en-US" dirty="0"/>
              <a:t>에서 양의 피크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700ms </a:t>
            </a:r>
            <a:r>
              <a:rPr lang="ko-KR" altLang="en-US" dirty="0"/>
              <a:t>부근에서 다시 음의 피크가 나타나는 것을 확인할 수 있음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3CF458-48A9-16E0-30ED-F093FCB62FF5}"/>
              </a:ext>
            </a:extLst>
          </p:cNvPr>
          <p:cNvSpPr txBox="1"/>
          <p:nvPr/>
        </p:nvSpPr>
        <p:spPr>
          <a:xfrm>
            <a:off x="838199" y="1447800"/>
            <a:ext cx="534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Grad-CAM</a:t>
            </a:r>
            <a:r>
              <a:rPr lang="ko-KR" altLang="en-US" sz="2400" b="1" dirty="0"/>
              <a:t>에 의한 모델 해석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272262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4574-44C4-9161-C558-62B996B0B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FA79B-DFF1-8A59-FC58-973287B47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298D6B3-942B-AD2B-70DC-0D13BD432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13045"/>
            <a:ext cx="10515600" cy="289715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B22F63-223E-448C-E2D8-B0514CD22694}"/>
              </a:ext>
            </a:extLst>
          </p:cNvPr>
          <p:cNvSpPr txBox="1"/>
          <p:nvPr/>
        </p:nvSpPr>
        <p:spPr>
          <a:xfrm>
            <a:off x="838200" y="1447800"/>
            <a:ext cx="340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Dataset #1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1894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8F0C1-2CEE-D61E-6199-AED2C4BBF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08CB5-A4CF-F1AC-5F1E-6B8938965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AD7B80-62D1-00C1-6DD9-0F66E818A5EE}"/>
              </a:ext>
            </a:extLst>
          </p:cNvPr>
          <p:cNvSpPr txBox="1"/>
          <p:nvPr/>
        </p:nvSpPr>
        <p:spPr>
          <a:xfrm>
            <a:off x="838200" y="1447800"/>
            <a:ext cx="340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Dataset #2</a:t>
            </a:r>
            <a:endParaRPr lang="ko-KR" altLang="en-US" sz="2400" b="1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B4959C4-8378-0DF8-A5C3-7D4C7DE7D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0567"/>
            <a:ext cx="10515600" cy="3076328"/>
          </a:xfrm>
        </p:spPr>
      </p:pic>
    </p:spTree>
    <p:extLst>
      <p:ext uri="{BB962C8B-B14F-4D97-AF65-F5344CB8AC3E}">
        <p14:creationId xmlns:p14="http://schemas.microsoft.com/office/powerpoint/2010/main" val="171103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30BFC-0A98-D16E-6689-C3E7F741F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07F42-A786-B095-819F-29333D23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B6F926-5625-727B-E6B8-C23457EA29E9}"/>
              </a:ext>
            </a:extLst>
          </p:cNvPr>
          <p:cNvSpPr txBox="1"/>
          <p:nvPr/>
        </p:nvSpPr>
        <p:spPr>
          <a:xfrm>
            <a:off x="838200" y="1447800"/>
            <a:ext cx="340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Dataset #3</a:t>
            </a:r>
            <a:endParaRPr lang="ko-KR" altLang="en-US" sz="2400" b="1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7654E69-42D8-8EB7-4DE4-D88EA0EFA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07062"/>
            <a:ext cx="10515600" cy="3023338"/>
          </a:xfrm>
        </p:spPr>
      </p:pic>
    </p:spTree>
    <p:extLst>
      <p:ext uri="{BB962C8B-B14F-4D97-AF65-F5344CB8AC3E}">
        <p14:creationId xmlns:p14="http://schemas.microsoft.com/office/powerpoint/2010/main" val="3488838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A0FDF-5E60-7A79-796A-18158F964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3A0D0-8011-C043-B911-9525CBA6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6A1D0-3DD7-C674-BF44-1C4A4D9DAF03}"/>
              </a:ext>
            </a:extLst>
          </p:cNvPr>
          <p:cNvSpPr txBox="1"/>
          <p:nvPr/>
        </p:nvSpPr>
        <p:spPr>
          <a:xfrm>
            <a:off x="838200" y="1447800"/>
            <a:ext cx="340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Dataset #4</a:t>
            </a:r>
            <a:endParaRPr lang="ko-KR" altLang="en-US" sz="2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CE6CF6D-EC6B-4481-E035-02F3DCCB5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851" y="2129695"/>
            <a:ext cx="8256298" cy="38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96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4194B-F35A-B4AB-38AB-CBE2855AA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FBC53-2DDD-B2A3-8D7B-823FC6314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6E5D7-3B54-9DF5-DB3F-2EED311E9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6283"/>
            <a:ext cx="10515600" cy="420067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Dataset</a:t>
            </a:r>
            <a:r>
              <a:rPr lang="ko-KR" altLang="en-US" dirty="0"/>
              <a:t> </a:t>
            </a:r>
            <a:r>
              <a:rPr lang="en-US" altLang="ko-KR" dirty="0"/>
              <a:t>#2</a:t>
            </a:r>
            <a:r>
              <a:rPr lang="ko-KR" altLang="en-US" dirty="0"/>
              <a:t>와 </a:t>
            </a:r>
            <a:r>
              <a:rPr lang="en-US" altLang="ko-KR" dirty="0"/>
              <a:t>#3</a:t>
            </a:r>
            <a:r>
              <a:rPr lang="ko-KR" altLang="en-US" dirty="0"/>
              <a:t>의 경우</a:t>
            </a:r>
            <a:r>
              <a:rPr lang="en-US" altLang="ko-KR" dirty="0"/>
              <a:t>, EEG </a:t>
            </a:r>
            <a:r>
              <a:rPr lang="ko-KR" altLang="en-US" dirty="0"/>
              <a:t>신호는 두 데이터셋에서 가장 </a:t>
            </a:r>
            <a:br>
              <a:rPr lang="en-US" altLang="ko-KR" dirty="0"/>
            </a:br>
            <a:r>
              <a:rPr lang="ko-KR" altLang="en-US" dirty="0"/>
              <a:t>중요한 기간이 </a:t>
            </a:r>
            <a:r>
              <a:rPr lang="en-US" altLang="ko-KR" dirty="0"/>
              <a:t>0.2</a:t>
            </a:r>
            <a:r>
              <a:rPr lang="ko-KR" altLang="en-US" dirty="0"/>
              <a:t>초임을 명확히 보여줌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Dataset #4</a:t>
            </a:r>
            <a:r>
              <a:rPr lang="ko-KR" altLang="en-US" dirty="0"/>
              <a:t>의 경우</a:t>
            </a:r>
            <a:r>
              <a:rPr lang="en-US" altLang="ko-KR" dirty="0"/>
              <a:t>, 0.45~0.7</a:t>
            </a:r>
            <a:r>
              <a:rPr lang="ko-KR" altLang="en-US" dirty="0"/>
              <a:t>초의 시간 범위에서 </a:t>
            </a:r>
            <a:r>
              <a:rPr lang="ko-KR" altLang="en-US" dirty="0" err="1"/>
              <a:t>판별적</a:t>
            </a:r>
            <a:r>
              <a:rPr lang="ko-KR" altLang="en-US" dirty="0"/>
              <a:t> 특징이 </a:t>
            </a:r>
            <a:r>
              <a:rPr lang="en-US" altLang="ko-KR" dirty="0"/>
              <a:t>ERN</a:t>
            </a:r>
            <a:r>
              <a:rPr lang="ko-KR" altLang="en-US" dirty="0"/>
              <a:t>성분의 최대 및 최소 </a:t>
            </a:r>
            <a:r>
              <a:rPr lang="ko-KR" altLang="en-US" dirty="0" err="1"/>
              <a:t>진폭값을</a:t>
            </a:r>
            <a:r>
              <a:rPr lang="ko-KR" altLang="en-US" dirty="0"/>
              <a:t> 나타낸다는 것을 해석할 수 있음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제안된 모델의 공간적 및 시각적 특징 표현은 </a:t>
            </a:r>
            <a:r>
              <a:rPr lang="en-US" altLang="ko-KR" dirty="0"/>
              <a:t>ERP</a:t>
            </a:r>
            <a:r>
              <a:rPr lang="ko-KR" altLang="en-US" dirty="0"/>
              <a:t>특성과 관련된 의미 있는 패턴을 발견하는 능력을 반영함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8661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9A186-8F34-BC4E-7F82-9B66816B5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40773-F704-006B-57A5-DF33FC908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0A4D83-1C24-41D6-B788-6FA00C3E8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460959"/>
            <a:ext cx="11575845" cy="47160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600" dirty="0"/>
              <a:t>ERP</a:t>
            </a:r>
            <a:r>
              <a:rPr lang="ko-KR" altLang="en-US" sz="2600" dirty="0"/>
              <a:t>기반 </a:t>
            </a:r>
            <a:r>
              <a:rPr lang="en-US" altLang="ko-KR" sz="2600" dirty="0"/>
              <a:t>BCI</a:t>
            </a:r>
            <a:r>
              <a:rPr lang="ko-KR" altLang="en-US" sz="2600" dirty="0"/>
              <a:t>는 다른 </a:t>
            </a:r>
            <a:r>
              <a:rPr lang="en-US" altLang="ko-KR" sz="2600" dirty="0"/>
              <a:t>BCI </a:t>
            </a:r>
            <a:r>
              <a:rPr lang="ko-KR" altLang="en-US" sz="2600" dirty="0"/>
              <a:t>시스템과 비교할 때 뚜렷한 장점을  가지고 있음</a:t>
            </a:r>
            <a:endParaRPr lang="en-US" altLang="ko-KR" sz="2600" dirty="0"/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High temporal resolution : BCI </a:t>
            </a:r>
            <a:r>
              <a:rPr lang="ko-KR" altLang="en-US" sz="2000" dirty="0"/>
              <a:t>시스템이 </a:t>
            </a:r>
            <a:r>
              <a:rPr lang="ko-KR" altLang="en-US" sz="2000" dirty="0" err="1"/>
              <a:t>밀리초</a:t>
            </a:r>
            <a:r>
              <a:rPr lang="ko-KR" altLang="en-US" sz="2000" dirty="0"/>
              <a:t> 단위로 </a:t>
            </a:r>
            <a:r>
              <a:rPr lang="en-US" altLang="ko-KR" sz="2000" dirty="0"/>
              <a:t>ERP</a:t>
            </a:r>
            <a:r>
              <a:rPr lang="ko-KR" altLang="en-US" sz="2000" dirty="0"/>
              <a:t>를 디코딩 하여 </a:t>
            </a:r>
            <a:r>
              <a:rPr lang="ko-KR" altLang="en-US" sz="2000" b="1" dirty="0"/>
              <a:t>명령을 빠르게 </a:t>
            </a:r>
            <a:br>
              <a:rPr lang="en-US" altLang="ko-KR" sz="2000" b="1" dirty="0"/>
            </a:br>
            <a:r>
              <a:rPr lang="ko-KR" altLang="en-US" sz="2000" b="1" dirty="0"/>
              <a:t>작동</a:t>
            </a:r>
            <a:r>
              <a:rPr lang="ko-KR" altLang="en-US" sz="2000" dirty="0"/>
              <a:t>시킬 수 있도록 함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운동 이미지</a:t>
            </a:r>
            <a:r>
              <a:rPr lang="en-US" altLang="ko-KR" sz="2000" dirty="0"/>
              <a:t>(MI, Motor imagery) </a:t>
            </a:r>
            <a:r>
              <a:rPr lang="ko-KR" altLang="en-US" sz="2000" dirty="0"/>
              <a:t>기반 </a:t>
            </a:r>
            <a:r>
              <a:rPr lang="en-US" altLang="ko-KR" sz="2000" dirty="0"/>
              <a:t>BCI</a:t>
            </a:r>
            <a:r>
              <a:rPr lang="ko-KR" altLang="en-US" sz="2000" dirty="0"/>
              <a:t>에 비해 정확도가 더 높으며</a:t>
            </a:r>
            <a:r>
              <a:rPr lang="en-US" altLang="ko-KR" sz="2000" dirty="0"/>
              <a:t>, </a:t>
            </a:r>
            <a:r>
              <a:rPr lang="ko-KR" altLang="en-US" sz="2000" dirty="0"/>
              <a:t>더 많은 클래스나 </a:t>
            </a:r>
            <a:br>
              <a:rPr lang="en-US" altLang="ko-KR" sz="2000" dirty="0"/>
            </a:br>
            <a:r>
              <a:rPr lang="ko-KR" altLang="en-US" sz="2000" dirty="0"/>
              <a:t>명령을 포괄하는 기능을 확장할 수 있음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다른 </a:t>
            </a:r>
            <a:r>
              <a:rPr lang="en-US" altLang="ko-KR" sz="2000" dirty="0"/>
              <a:t>BCI </a:t>
            </a:r>
            <a:r>
              <a:rPr lang="ko-KR" altLang="en-US" sz="2000" dirty="0"/>
              <a:t>방식과 비교했을 때 자극에 대한 뇌의 </a:t>
            </a:r>
            <a:r>
              <a:rPr lang="ko-KR" altLang="en-US" sz="2000" b="1" dirty="0"/>
              <a:t>본능적인 반응</a:t>
            </a:r>
            <a:r>
              <a:rPr lang="ko-KR" altLang="en-US" sz="2000" dirty="0"/>
              <a:t>으로 인해 사용자 훈련이 </a:t>
            </a:r>
            <a:br>
              <a:rPr lang="en-US" altLang="ko-KR" sz="2000" dirty="0"/>
            </a:br>
            <a:r>
              <a:rPr lang="ko-KR" altLang="en-US" sz="2000" dirty="0"/>
              <a:t>필요하지 않아 </a:t>
            </a:r>
            <a:r>
              <a:rPr lang="ko-KR" altLang="en-US" sz="2000" b="1" dirty="0"/>
              <a:t>안정적</a:t>
            </a:r>
            <a:r>
              <a:rPr lang="en-US" altLang="ko-KR" sz="2000" dirty="0"/>
              <a:t>, </a:t>
            </a:r>
            <a:r>
              <a:rPr lang="ko-KR" altLang="en-US" sz="2000" b="1" dirty="0"/>
              <a:t>신뢰적</a:t>
            </a:r>
            <a:r>
              <a:rPr lang="ko-KR" altLang="en-US" sz="2000" dirty="0"/>
              <a:t> </a:t>
            </a:r>
            <a:r>
              <a:rPr lang="ko-KR" altLang="en-US" sz="2000" b="1" dirty="0"/>
              <a:t>특성</a:t>
            </a:r>
            <a:r>
              <a:rPr lang="ko-KR" altLang="en-US" sz="2000" dirty="0"/>
              <a:t>을 보임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600" dirty="0"/>
              <a:t>따라서 </a:t>
            </a:r>
            <a:r>
              <a:rPr lang="en-US" altLang="ko-KR" sz="2600" dirty="0"/>
              <a:t>ERP </a:t>
            </a:r>
            <a:r>
              <a:rPr lang="ko-KR" altLang="en-US" sz="2600" dirty="0"/>
              <a:t>기반 패러다임에서 뇌가 자극에 반응해 </a:t>
            </a:r>
            <a:r>
              <a:rPr lang="en-US" altLang="ko-KR" sz="2600" dirty="0"/>
              <a:t>ERP </a:t>
            </a:r>
            <a:r>
              <a:rPr lang="ko-KR" altLang="en-US" sz="2600" dirty="0"/>
              <a:t>성분을 </a:t>
            </a:r>
            <a:br>
              <a:rPr lang="en-US" altLang="ko-KR" sz="2600" dirty="0"/>
            </a:br>
            <a:r>
              <a:rPr lang="ko-KR" altLang="en-US" sz="2600" dirty="0"/>
              <a:t>생성한다고 할 수 있음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4960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0AF53-D7A7-2746-F8E6-947811193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08CCC8-10E5-E7ED-3957-83679C57E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8C231A-9F76-16DB-6BF0-064022B91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6283"/>
            <a:ext cx="10515600" cy="420067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제안된 모델의 설계는 </a:t>
            </a:r>
            <a:r>
              <a:rPr lang="en-US" altLang="ko-KR" dirty="0"/>
              <a:t>mixed </a:t>
            </a:r>
            <a:r>
              <a:rPr lang="en-US" altLang="ko-KR" dirty="0" err="1"/>
              <a:t>depthwise</a:t>
            </a:r>
            <a:r>
              <a:rPr lang="en-US" altLang="ko-KR" dirty="0"/>
              <a:t> convolutions, </a:t>
            </a:r>
            <a:r>
              <a:rPr lang="en-US" altLang="ko-KR" dirty="0" err="1"/>
              <a:t>SimAM</a:t>
            </a:r>
            <a:r>
              <a:rPr lang="en-US" altLang="ko-KR" dirty="0"/>
              <a:t> attention module, deformable convolutions</a:t>
            </a:r>
            <a:r>
              <a:rPr lang="ko-KR" altLang="en-US" dirty="0"/>
              <a:t>의 조합을 활용해 </a:t>
            </a:r>
            <a:br>
              <a:rPr lang="en-US" altLang="ko-KR" dirty="0"/>
            </a:br>
            <a:r>
              <a:rPr lang="ko-KR" altLang="en-US" dirty="0"/>
              <a:t>성능을 향상시킴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t-SNE, Grad-CAM</a:t>
            </a:r>
            <a:r>
              <a:rPr lang="ko-KR" altLang="en-US" dirty="0"/>
              <a:t>을 통한 시각화 분석으로 제안된 모델이 신경과학적 원리에 부합하는 중요한 정보를 효과적으로 </a:t>
            </a:r>
            <a:br>
              <a:rPr lang="en-US" altLang="ko-KR" dirty="0"/>
            </a:br>
            <a:r>
              <a:rPr lang="ko-KR" altLang="en-US" dirty="0"/>
              <a:t>식별할 수 있음을 확인함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0284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BB2FD-1BD7-93F6-7D73-989839F02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B7E6F-A4D3-7124-FE51-83761F714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766074-B103-CA23-FD26-50DF24080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959"/>
            <a:ext cx="10655710" cy="47160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머신러닝</a:t>
            </a:r>
            <a:r>
              <a:rPr lang="ko-KR" altLang="en-US" dirty="0"/>
              <a:t> 연구에서 수작업으로 특징을 추출하는 방식의 분류는 적절한 특징을 찾기 위해 전문 지식이 필요함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그러나 딥러닝 모델은 </a:t>
            </a:r>
            <a:r>
              <a:rPr lang="ko-KR" altLang="en-US" b="1" dirty="0"/>
              <a:t>원시 데이터</a:t>
            </a:r>
            <a:r>
              <a:rPr lang="ko-KR" altLang="en-US" dirty="0"/>
              <a:t>를 직접 처리할 수 있으며</a:t>
            </a:r>
            <a:r>
              <a:rPr lang="en-US" altLang="ko-KR" dirty="0"/>
              <a:t>, EEG </a:t>
            </a:r>
            <a:r>
              <a:rPr lang="ko-KR" altLang="en-US" dirty="0"/>
              <a:t>데이터에서 가장 유용한 패턴을 자동으로 학습할 수 있음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따라서 수작업 기반 방법보다 더욱 효과적인 특징 추출이 가능함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1360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19681-42F2-A2EE-FDDC-50769A274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3E0CD6-C764-C230-A11D-68E0785D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196438-964F-E60D-521F-49D270CDA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0959"/>
            <a:ext cx="10881853" cy="47160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ERP</a:t>
            </a:r>
            <a:r>
              <a:rPr lang="ko-KR" altLang="en-US" dirty="0"/>
              <a:t> 성분의 순서는 다양한 실험</a:t>
            </a:r>
            <a:r>
              <a:rPr lang="en-US" altLang="ko-KR" dirty="0"/>
              <a:t>, </a:t>
            </a:r>
            <a:r>
              <a:rPr lang="ko-KR" altLang="en-US" dirty="0"/>
              <a:t>세션</a:t>
            </a:r>
            <a:r>
              <a:rPr lang="en-US" altLang="ko-KR" dirty="0"/>
              <a:t>, </a:t>
            </a:r>
            <a:r>
              <a:rPr lang="ko-KR" altLang="en-US" dirty="0"/>
              <a:t>피험자 간에 동일한 순서를 유지함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그러나 </a:t>
            </a:r>
            <a:r>
              <a:rPr lang="en-US" altLang="ko-KR" dirty="0"/>
              <a:t>ERP</a:t>
            </a:r>
            <a:r>
              <a:rPr lang="ko-KR" altLang="en-US" dirty="0"/>
              <a:t>의 진폭과 잠재기는 시간적 요인과 개인에 따라 </a:t>
            </a:r>
            <a:br>
              <a:rPr lang="en-US" altLang="ko-KR" dirty="0"/>
            </a:br>
            <a:r>
              <a:rPr lang="ko-KR" altLang="en-US" dirty="0"/>
              <a:t>달라질 수 있음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이러한 변동성을 고려할 때</a:t>
            </a:r>
            <a:r>
              <a:rPr lang="en-US" altLang="ko-KR" dirty="0"/>
              <a:t>, </a:t>
            </a:r>
            <a:r>
              <a:rPr lang="ko-KR" altLang="en-US" dirty="0"/>
              <a:t>특징적인 파형을 정확하게 포착하기 위해 다양한 시각적 변화를 반영할 수 있는 모델을 적용하는 것이 중요함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5978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967BD-A452-5980-676C-CF9ACAE3C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EA21B-5081-2BAE-49DF-A9ABE7B98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1B127CD5-38BC-4ED2-1700-BC771BC490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2541043"/>
              </p:ext>
            </p:extLst>
          </p:nvPr>
        </p:nvGraphicFramePr>
        <p:xfrm>
          <a:off x="838202" y="1932448"/>
          <a:ext cx="10515597" cy="435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3598">
                  <a:extLst>
                    <a:ext uri="{9D8B030D-6E8A-4147-A177-3AD203B41FA5}">
                      <a16:colId xmlns:a16="http://schemas.microsoft.com/office/drawing/2014/main" val="517499723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813989227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48362048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3105681073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321397615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269778711"/>
                    </a:ext>
                  </a:extLst>
                </a:gridCol>
                <a:gridCol w="1123244">
                  <a:extLst>
                    <a:ext uri="{9D8B030D-6E8A-4147-A177-3AD203B41FA5}">
                      <a16:colId xmlns:a16="http://schemas.microsoft.com/office/drawing/2014/main" val="3537194641"/>
                    </a:ext>
                  </a:extLst>
                </a:gridCol>
                <a:gridCol w="1912055">
                  <a:extLst>
                    <a:ext uri="{9D8B030D-6E8A-4147-A177-3AD203B41FA5}">
                      <a16:colId xmlns:a16="http://schemas.microsoft.com/office/drawing/2014/main" val="2732506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Datasets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Channels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Participants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Trials per participants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Test metrics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Sampling rate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Task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559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#1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EEG balance whole body perturbations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~590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Acc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Perturbation in a simulated aviation scenario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427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#2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EEG waist perturbations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128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~204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Acc</a:t>
                      </a:r>
                      <a:endParaRPr lang="ko-KR" altLang="en-US" sz="1600" dirty="0"/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Pulls perturbations while standing on treadmill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#3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EEG waist perturbations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128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~204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Acc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Pulls perturbations while walking on treadmill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78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#4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Kaggle-ERN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340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/>
                        <a:t>Auc</a:t>
                      </a:r>
                      <a:endParaRPr lang="ko-KR" altLang="en-US" sz="1600" b="1" dirty="0"/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Error feedback during visual P300 speller task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5467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EABFC01-ABCA-6FB6-0C96-87991665B9C3}"/>
              </a:ext>
            </a:extLst>
          </p:cNvPr>
          <p:cNvSpPr txBox="1"/>
          <p:nvPr/>
        </p:nvSpPr>
        <p:spPr>
          <a:xfrm>
            <a:off x="838200" y="1406441"/>
            <a:ext cx="1090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Used Dataset – PEP(Perturbation-evoked potential) &amp; ERN(Error-related negativity potential)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60144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C34F1-E3F5-F8F9-41F4-30D5C7D2A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2C2AC-AB2C-497C-7CE0-A4F0D7B7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1BE387-3FB4-4C8E-9D43-DB8CC3752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7459"/>
            <a:ext cx="10515600" cy="426950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3</a:t>
            </a:r>
            <a:r>
              <a:rPr lang="ko-KR" altLang="en-US" dirty="0"/>
              <a:t>가지 레이어로 구성된 모델은 경량의 특성을 가지고 계층의 해석을 용이하게 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공간</a:t>
            </a:r>
            <a:r>
              <a:rPr lang="en-US" altLang="ko-KR" dirty="0"/>
              <a:t>-</a:t>
            </a:r>
            <a:r>
              <a:rPr lang="ko-KR" altLang="en-US" dirty="0"/>
              <a:t>시간 층</a:t>
            </a:r>
            <a:r>
              <a:rPr lang="en-US" altLang="ko-KR" b="1" dirty="0"/>
              <a:t>(</a:t>
            </a:r>
            <a:r>
              <a:rPr lang="en-US" altLang="ko-KR" b="1" dirty="0" err="1"/>
              <a:t>Spatio</a:t>
            </a:r>
            <a:r>
              <a:rPr lang="en-US" altLang="ko-KR" b="1" dirty="0"/>
              <a:t>-temporal layer)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하위 수준의 </a:t>
            </a:r>
            <a:r>
              <a:rPr lang="ko-KR" altLang="en-US" dirty="0" err="1"/>
              <a:t>판별적</a:t>
            </a:r>
            <a:r>
              <a:rPr lang="en-US" altLang="ko-KR" dirty="0"/>
              <a:t>(discriminative)</a:t>
            </a:r>
            <a:r>
              <a:rPr lang="ko-KR" altLang="en-US" dirty="0"/>
              <a:t> 특징을 학습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구성요소 추출 층</a:t>
            </a:r>
            <a:r>
              <a:rPr lang="en-US" altLang="ko-KR" b="1" dirty="0"/>
              <a:t>(Component extraction, </a:t>
            </a:r>
            <a:r>
              <a:rPr lang="en-US" altLang="ko-KR" b="1" dirty="0" err="1"/>
              <a:t>CompExt</a:t>
            </a:r>
            <a:r>
              <a:rPr lang="en-US" altLang="ko-KR" b="1" dirty="0"/>
              <a:t> layer)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ERP </a:t>
            </a:r>
            <a:r>
              <a:rPr lang="ko-KR" altLang="en-US" dirty="0"/>
              <a:t>성분의 다양한 잠재기와 지속 시간을 반영한 시간 정보를 포착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고급 시간 층</a:t>
            </a:r>
            <a:r>
              <a:rPr lang="en-US" altLang="ko-KR" b="1" dirty="0"/>
              <a:t>(Advanced temporal layer)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ERP </a:t>
            </a:r>
            <a:r>
              <a:rPr lang="ko-KR" altLang="en-US" dirty="0"/>
              <a:t>성분의 정보를 통합해 시간 표현을 강화하며</a:t>
            </a:r>
            <a:r>
              <a:rPr lang="en-US" altLang="ko-KR" dirty="0"/>
              <a:t>, </a:t>
            </a:r>
            <a:r>
              <a:rPr lang="ko-KR" altLang="en-US" dirty="0"/>
              <a:t>모델이 </a:t>
            </a:r>
            <a:r>
              <a:rPr lang="en-US" altLang="ko-KR" dirty="0"/>
              <a:t>ERP </a:t>
            </a:r>
            <a:r>
              <a:rPr lang="ko-KR" altLang="en-US" dirty="0"/>
              <a:t>순서에 집중하도록 유도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96CB7B-3C57-0D40-6ABD-11843D89F42B}"/>
              </a:ext>
            </a:extLst>
          </p:cNvPr>
          <p:cNvSpPr txBox="1"/>
          <p:nvPr/>
        </p:nvSpPr>
        <p:spPr>
          <a:xfrm>
            <a:off x="838200" y="1307691"/>
            <a:ext cx="3773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Proposed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98356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94086-77A1-60B6-6639-0CC9F6780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787D3-0D2D-8EB0-2A71-FD89B5A12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ACEF6-DCD3-927A-F48C-1A58C89EF6CD}"/>
              </a:ext>
            </a:extLst>
          </p:cNvPr>
          <p:cNvSpPr txBox="1"/>
          <p:nvPr/>
        </p:nvSpPr>
        <p:spPr>
          <a:xfrm>
            <a:off x="838200" y="1337187"/>
            <a:ext cx="4186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800"/>
              </a:spcBef>
              <a:spcAft>
                <a:spcPts val="600"/>
              </a:spcAft>
            </a:pPr>
            <a:r>
              <a:rPr lang="en-US" altLang="ko-KR" sz="2400" b="1" i="0" dirty="0" err="1">
                <a:solidFill>
                  <a:srgbClr val="1F1F1F"/>
                </a:solidFill>
                <a:effectLst/>
                <a:latin typeface="ElsevierGulliver"/>
              </a:rPr>
              <a:t>Spatio</a:t>
            </a:r>
            <a:r>
              <a:rPr lang="en-US" altLang="ko-KR" sz="2400" b="1" i="0" dirty="0">
                <a:solidFill>
                  <a:srgbClr val="1F1F1F"/>
                </a:solidFill>
                <a:effectLst/>
                <a:latin typeface="ElsevierGulliver"/>
              </a:rPr>
              <a:t>-temporal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DEE02-C511-0606-1623-0F562E28E045}"/>
              </a:ext>
            </a:extLst>
          </p:cNvPr>
          <p:cNvSpPr txBox="1"/>
          <p:nvPr/>
        </p:nvSpPr>
        <p:spPr>
          <a:xfrm>
            <a:off x="838200" y="2749705"/>
            <a:ext cx="19467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/>
              <a:t>EEG Signal</a:t>
            </a:r>
            <a:endParaRPr lang="ko-KR" altLang="en-US" sz="2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CF3913-5C7D-BE45-8298-E741B86D8BD5}"/>
              </a:ext>
            </a:extLst>
          </p:cNvPr>
          <p:cNvSpPr/>
          <p:nvPr/>
        </p:nvSpPr>
        <p:spPr>
          <a:xfrm>
            <a:off x="3745478" y="2130331"/>
            <a:ext cx="2666383" cy="8925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Conv2D(15, (2x3))</a:t>
            </a:r>
            <a:endParaRPr lang="ko-KR" altLang="en-US" sz="2400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ECC52A5-2700-DF53-A714-CE75D3FE8107}"/>
              </a:ext>
            </a:extLst>
          </p:cNvPr>
          <p:cNvSpPr/>
          <p:nvPr/>
        </p:nvSpPr>
        <p:spPr>
          <a:xfrm>
            <a:off x="3047386" y="2872403"/>
            <a:ext cx="424630" cy="25179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A4E955-7EB2-38E9-94DD-A91C2E8A378D}"/>
              </a:ext>
            </a:extLst>
          </p:cNvPr>
          <p:cNvSpPr/>
          <p:nvPr/>
        </p:nvSpPr>
        <p:spPr>
          <a:xfrm>
            <a:off x="3745478" y="3022431"/>
            <a:ext cx="2666383" cy="8925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BN, ELU, Dropout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A398C7-56D5-FDF5-15E2-92B02CFC7735}"/>
              </a:ext>
            </a:extLst>
          </p:cNvPr>
          <p:cNvSpPr txBox="1"/>
          <p:nvPr/>
        </p:nvSpPr>
        <p:spPr>
          <a:xfrm>
            <a:off x="759541" y="5062540"/>
            <a:ext cx="110195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/>
              <a:t>이 계층으로 </a:t>
            </a:r>
            <a:r>
              <a:rPr lang="ko-KR" altLang="en-US" sz="2600" dirty="0" err="1"/>
              <a:t>저수준</a:t>
            </a:r>
            <a:r>
              <a:rPr lang="ko-KR" altLang="en-US" sz="2600" dirty="0"/>
              <a:t> 특징을 추출하고 불필요한 정보를 삭제해 </a:t>
            </a:r>
            <a:r>
              <a:rPr lang="en-US" altLang="ko-KR" sz="2600" dirty="0"/>
              <a:t>EEG</a:t>
            </a:r>
            <a:r>
              <a:rPr lang="ko-KR" altLang="en-US" sz="2600" dirty="0"/>
              <a:t>신호의 </a:t>
            </a:r>
            <a:br>
              <a:rPr lang="en-US" altLang="ko-KR" sz="2600" dirty="0"/>
            </a:br>
            <a:r>
              <a:rPr lang="ko-KR" altLang="en-US" sz="2600" dirty="0"/>
              <a:t>낮은 </a:t>
            </a:r>
            <a:r>
              <a:rPr lang="en-US" altLang="ko-KR" sz="2600" b="1" dirty="0"/>
              <a:t>SNR</a:t>
            </a:r>
            <a:r>
              <a:rPr lang="en-US" altLang="ko-KR" sz="2600" dirty="0"/>
              <a:t>(Signal-to-Noise Ratio)</a:t>
            </a:r>
            <a:r>
              <a:rPr lang="ko-KR" altLang="en-US" sz="2600" dirty="0"/>
              <a:t>을</a:t>
            </a:r>
            <a:r>
              <a:rPr lang="ko-KR" altLang="en-US" sz="2600" b="1" dirty="0"/>
              <a:t> 해결</a:t>
            </a:r>
            <a:r>
              <a:rPr lang="ko-KR" altLang="en-US" sz="2600" dirty="0"/>
              <a:t>하는 데 중점을 둠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E61DA84-D305-7CA8-FA7F-DE6C28C339A9}"/>
              </a:ext>
            </a:extLst>
          </p:cNvPr>
          <p:cNvSpPr/>
          <p:nvPr/>
        </p:nvSpPr>
        <p:spPr>
          <a:xfrm>
            <a:off x="6685323" y="2870028"/>
            <a:ext cx="424630" cy="25179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065F3FB0-3DA0-B1E8-93FE-A5AE6638E284}"/>
              </a:ext>
            </a:extLst>
          </p:cNvPr>
          <p:cNvSpPr/>
          <p:nvPr/>
        </p:nvSpPr>
        <p:spPr>
          <a:xfrm>
            <a:off x="7383416" y="1415845"/>
            <a:ext cx="2085050" cy="210224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정육면체 12">
            <a:extLst>
              <a:ext uri="{FF2B5EF4-FFF2-40B4-BE49-F238E27FC236}">
                <a16:creationId xmlns:a16="http://schemas.microsoft.com/office/drawing/2014/main" id="{3B7207AC-E48B-2F9A-F352-D724FF3F4C84}"/>
              </a:ext>
            </a:extLst>
          </p:cNvPr>
          <p:cNvSpPr/>
          <p:nvPr/>
        </p:nvSpPr>
        <p:spPr>
          <a:xfrm>
            <a:off x="7383416" y="1621572"/>
            <a:ext cx="2085050" cy="210224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정육면체 20">
            <a:extLst>
              <a:ext uri="{FF2B5EF4-FFF2-40B4-BE49-F238E27FC236}">
                <a16:creationId xmlns:a16="http://schemas.microsoft.com/office/drawing/2014/main" id="{73336B47-68D0-D698-370B-40411F8489B6}"/>
              </a:ext>
            </a:extLst>
          </p:cNvPr>
          <p:cNvSpPr/>
          <p:nvPr/>
        </p:nvSpPr>
        <p:spPr>
          <a:xfrm>
            <a:off x="7383416" y="1827298"/>
            <a:ext cx="2085050" cy="210224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99B0EDCC-39CB-6349-4831-7427351AA9DB}"/>
              </a:ext>
            </a:extLst>
          </p:cNvPr>
          <p:cNvSpPr/>
          <p:nvPr/>
        </p:nvSpPr>
        <p:spPr>
          <a:xfrm>
            <a:off x="7383416" y="2033025"/>
            <a:ext cx="2085050" cy="210224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정육면체 22">
            <a:extLst>
              <a:ext uri="{FF2B5EF4-FFF2-40B4-BE49-F238E27FC236}">
                <a16:creationId xmlns:a16="http://schemas.microsoft.com/office/drawing/2014/main" id="{C567D3E5-83FC-7365-EEE8-14F42FFAB03B}"/>
              </a:ext>
            </a:extLst>
          </p:cNvPr>
          <p:cNvSpPr/>
          <p:nvPr/>
        </p:nvSpPr>
        <p:spPr>
          <a:xfrm>
            <a:off x="7383416" y="2238751"/>
            <a:ext cx="2085050" cy="210224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2FEBAB2A-B42D-3C9F-9D03-D54F6657C434}"/>
              </a:ext>
            </a:extLst>
          </p:cNvPr>
          <p:cNvSpPr/>
          <p:nvPr/>
        </p:nvSpPr>
        <p:spPr>
          <a:xfrm>
            <a:off x="7383416" y="2452661"/>
            <a:ext cx="2085050" cy="210224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정육면체 24">
            <a:extLst>
              <a:ext uri="{FF2B5EF4-FFF2-40B4-BE49-F238E27FC236}">
                <a16:creationId xmlns:a16="http://schemas.microsoft.com/office/drawing/2014/main" id="{DE195111-EB48-14E7-2A78-38F2CE094F8B}"/>
              </a:ext>
            </a:extLst>
          </p:cNvPr>
          <p:cNvSpPr/>
          <p:nvPr/>
        </p:nvSpPr>
        <p:spPr>
          <a:xfrm>
            <a:off x="7383416" y="2658388"/>
            <a:ext cx="2085050" cy="210224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정육면체 25">
            <a:extLst>
              <a:ext uri="{FF2B5EF4-FFF2-40B4-BE49-F238E27FC236}">
                <a16:creationId xmlns:a16="http://schemas.microsoft.com/office/drawing/2014/main" id="{B753EF50-F68A-253B-3C0A-3DF4208694D4}"/>
              </a:ext>
            </a:extLst>
          </p:cNvPr>
          <p:cNvSpPr/>
          <p:nvPr/>
        </p:nvSpPr>
        <p:spPr>
          <a:xfrm>
            <a:off x="7383416" y="2864114"/>
            <a:ext cx="2085050" cy="210224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정육면체 26">
            <a:extLst>
              <a:ext uri="{FF2B5EF4-FFF2-40B4-BE49-F238E27FC236}">
                <a16:creationId xmlns:a16="http://schemas.microsoft.com/office/drawing/2014/main" id="{805E38F9-BF34-6518-B8C8-F33511999730}"/>
              </a:ext>
            </a:extLst>
          </p:cNvPr>
          <p:cNvSpPr/>
          <p:nvPr/>
        </p:nvSpPr>
        <p:spPr>
          <a:xfrm>
            <a:off x="7383416" y="3069841"/>
            <a:ext cx="2085050" cy="210224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E54A43A1-F453-AD5F-A2C1-11E48C92E46A}"/>
              </a:ext>
            </a:extLst>
          </p:cNvPr>
          <p:cNvSpPr/>
          <p:nvPr/>
        </p:nvSpPr>
        <p:spPr>
          <a:xfrm>
            <a:off x="7383416" y="3275567"/>
            <a:ext cx="2085050" cy="210224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정육면체 28">
            <a:extLst>
              <a:ext uri="{FF2B5EF4-FFF2-40B4-BE49-F238E27FC236}">
                <a16:creationId xmlns:a16="http://schemas.microsoft.com/office/drawing/2014/main" id="{06BF1A47-2471-2ED3-8E28-3C2DB8CFEB89}"/>
              </a:ext>
            </a:extLst>
          </p:cNvPr>
          <p:cNvSpPr/>
          <p:nvPr/>
        </p:nvSpPr>
        <p:spPr>
          <a:xfrm>
            <a:off x="7383416" y="3481316"/>
            <a:ext cx="2085050" cy="210224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70427B3F-8075-78C0-3B3F-7846BFF8B58F}"/>
              </a:ext>
            </a:extLst>
          </p:cNvPr>
          <p:cNvSpPr/>
          <p:nvPr/>
        </p:nvSpPr>
        <p:spPr>
          <a:xfrm>
            <a:off x="7383416" y="3687043"/>
            <a:ext cx="2085050" cy="210224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E526FFF8-8CA3-547B-36C2-599711123545}"/>
              </a:ext>
            </a:extLst>
          </p:cNvPr>
          <p:cNvSpPr/>
          <p:nvPr/>
        </p:nvSpPr>
        <p:spPr>
          <a:xfrm>
            <a:off x="7383416" y="3892769"/>
            <a:ext cx="2085050" cy="210224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정육면체 31">
            <a:extLst>
              <a:ext uri="{FF2B5EF4-FFF2-40B4-BE49-F238E27FC236}">
                <a16:creationId xmlns:a16="http://schemas.microsoft.com/office/drawing/2014/main" id="{496A9FBF-7539-6D8C-DCE9-BE1F75C5619E}"/>
              </a:ext>
            </a:extLst>
          </p:cNvPr>
          <p:cNvSpPr/>
          <p:nvPr/>
        </p:nvSpPr>
        <p:spPr>
          <a:xfrm>
            <a:off x="7383416" y="4098496"/>
            <a:ext cx="2085050" cy="210224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정육면체 32">
            <a:extLst>
              <a:ext uri="{FF2B5EF4-FFF2-40B4-BE49-F238E27FC236}">
                <a16:creationId xmlns:a16="http://schemas.microsoft.com/office/drawing/2014/main" id="{9806072B-9A94-BDCD-F343-8E16C58D4E79}"/>
              </a:ext>
            </a:extLst>
          </p:cNvPr>
          <p:cNvSpPr/>
          <p:nvPr/>
        </p:nvSpPr>
        <p:spPr>
          <a:xfrm>
            <a:off x="7383416" y="4304222"/>
            <a:ext cx="2085050" cy="210224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271F140A-37E0-1204-6D3B-357ECA559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706979"/>
              </p:ext>
            </p:extLst>
          </p:nvPr>
        </p:nvGraphicFramePr>
        <p:xfrm>
          <a:off x="2174824" y="7312024"/>
          <a:ext cx="8474074" cy="2621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9101">
                  <a:extLst>
                    <a:ext uri="{9D8B030D-6E8A-4147-A177-3AD203B41FA5}">
                      <a16:colId xmlns:a16="http://schemas.microsoft.com/office/drawing/2014/main" val="2007588632"/>
                    </a:ext>
                  </a:extLst>
                </a:gridCol>
                <a:gridCol w="1937784">
                  <a:extLst>
                    <a:ext uri="{9D8B030D-6E8A-4147-A177-3AD203B41FA5}">
                      <a16:colId xmlns:a16="http://schemas.microsoft.com/office/drawing/2014/main" val="1754533449"/>
                    </a:ext>
                  </a:extLst>
                </a:gridCol>
                <a:gridCol w="3577189">
                  <a:extLst>
                    <a:ext uri="{9D8B030D-6E8A-4147-A177-3AD203B41FA5}">
                      <a16:colId xmlns:a16="http://schemas.microsoft.com/office/drawing/2014/main" val="1555965685"/>
                    </a:ext>
                  </a:extLst>
                </a:gridCol>
              </a:tblGrid>
              <a:tr h="2609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Layer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Output</a:t>
                      </a:r>
                      <a:br>
                        <a:rPr lang="en-US" altLang="ko-KR" sz="2000" b="1" dirty="0"/>
                      </a:br>
                      <a:r>
                        <a:rPr lang="en-US" altLang="ko-KR" sz="2000" b="1" dirty="0"/>
                        <a:t>size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Explanation</a:t>
                      </a:r>
                      <a:endParaRPr lang="ko-KR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04971"/>
                  </a:ext>
                </a:extLst>
              </a:tr>
              <a:tr h="782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Input</a:t>
                      </a:r>
                      <a:br>
                        <a:rPr lang="en-US" altLang="ko-KR" sz="2000" dirty="0"/>
                      </a:br>
                      <a:br>
                        <a:rPr lang="en-US" altLang="ko-KR" sz="2000" dirty="0"/>
                      </a:br>
                      <a:r>
                        <a:rPr lang="en-US" altLang="ko-KR" sz="2000" dirty="0"/>
                        <a:t>Conv2d, </a:t>
                      </a:r>
                    </a:p>
                    <a:p>
                      <a:pPr latinLnBrk="1"/>
                      <a:r>
                        <a:rPr lang="en-US" altLang="ko-KR" sz="2000" dirty="0"/>
                        <a:t>BatchNorm2d, Activation, </a:t>
                      </a:r>
                    </a:p>
                    <a:p>
                      <a:pPr latinLnBrk="1"/>
                      <a:r>
                        <a:rPr lang="en-US" altLang="ko-KR" sz="2000" dirty="0"/>
                        <a:t>Dropout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(C, T)</a:t>
                      </a:r>
                      <a:br>
                        <a:rPr lang="en-US" altLang="ko-KR" sz="2000" dirty="0"/>
                      </a:br>
                      <a:br>
                        <a:rPr lang="en-US" altLang="ko-KR" sz="2000" dirty="0"/>
                      </a:br>
                      <a:r>
                        <a:rPr lang="en-US" altLang="ko-KR" sz="2000" dirty="0"/>
                        <a:t>(15, C, T)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br>
                        <a:rPr lang="en-US" altLang="ko-KR" sz="2000" dirty="0"/>
                      </a:br>
                      <a:br>
                        <a:rPr lang="en-US" altLang="ko-KR" sz="2000" dirty="0"/>
                      </a:br>
                      <a:r>
                        <a:rPr lang="en-US" altLang="ko-KR" sz="2000" dirty="0" err="1"/>
                        <a:t>kernelsize</a:t>
                      </a:r>
                      <a:r>
                        <a:rPr lang="en-US" altLang="ko-KR" sz="2000" dirty="0"/>
                        <a:t>=(2,3),</a:t>
                      </a:r>
                      <a:br>
                        <a:rPr lang="en-US" altLang="ko-KR" sz="2000" dirty="0"/>
                      </a:br>
                      <a:r>
                        <a:rPr lang="en-US" altLang="ko-KR" sz="2000" dirty="0"/>
                        <a:t>padding=‘same’, ELU</a:t>
                      </a:r>
                    </a:p>
                    <a:p>
                      <a:pPr latinLnBrk="1"/>
                      <a:r>
                        <a:rPr lang="en-US" altLang="ko-KR" sz="2000" dirty="0"/>
                        <a:t>activation, dropout</a:t>
                      </a:r>
                      <a:br>
                        <a:rPr lang="en-US" altLang="ko-KR" sz="2000" dirty="0"/>
                      </a:br>
                      <a:r>
                        <a:rPr lang="en-US" altLang="ko-KR" sz="2000" dirty="0"/>
                        <a:t>rate=0.3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892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3640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95714-6DB3-8BA6-AC53-36C7292E1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F4D52-0429-31BA-C421-FEC6BE6D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E88C4B-92D9-6488-7D00-BFDA59186A9E}"/>
              </a:ext>
            </a:extLst>
          </p:cNvPr>
          <p:cNvSpPr txBox="1"/>
          <p:nvPr/>
        </p:nvSpPr>
        <p:spPr>
          <a:xfrm>
            <a:off x="838200" y="1337187"/>
            <a:ext cx="4186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800"/>
              </a:spcBef>
              <a:spcAft>
                <a:spcPts val="600"/>
              </a:spcAft>
            </a:pPr>
            <a:r>
              <a:rPr lang="en-US" altLang="ko-KR" sz="2400" b="1" i="0" dirty="0" err="1">
                <a:solidFill>
                  <a:srgbClr val="1F1F1F"/>
                </a:solidFill>
                <a:effectLst/>
                <a:latin typeface="ElsevierGulliver"/>
              </a:rPr>
              <a:t>CompExt</a:t>
            </a:r>
            <a:r>
              <a:rPr lang="en-US" altLang="ko-KR" sz="2400" b="1" i="0" dirty="0">
                <a:solidFill>
                  <a:srgbClr val="1F1F1F"/>
                </a:solidFill>
                <a:effectLst/>
                <a:latin typeface="ElsevierGulliver"/>
              </a:rPr>
              <a:t> layer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D0AD7ED-60C8-1463-7C29-CD4454992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06" y="1798852"/>
            <a:ext cx="9806904" cy="445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01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5546</TotalTime>
  <Words>1224</Words>
  <Application>Microsoft Office PowerPoint</Application>
  <PresentationFormat>와이드스크린</PresentationFormat>
  <Paragraphs>179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ElsevierGulliver</vt:lpstr>
      <vt:lpstr>맑은 고딕</vt:lpstr>
      <vt:lpstr>Arial</vt:lpstr>
      <vt:lpstr>Office 테마</vt:lpstr>
      <vt:lpstr>PowerPoint 프레젠테이션</vt:lpstr>
      <vt:lpstr>Introduction</vt:lpstr>
      <vt:lpstr>Introduction</vt:lpstr>
      <vt:lpstr>Introduction</vt:lpstr>
      <vt:lpstr>Introduction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 을 사용하기 위해서 기술적으로 고려해야할 단계</dc:title>
  <dc:creator>MLJJ</dc:creator>
  <cp:lastModifiedBy>aaujki00 aaujki00</cp:lastModifiedBy>
  <cp:revision>55</cp:revision>
  <dcterms:created xsi:type="dcterms:W3CDTF">2024-12-14T14:27:36Z</dcterms:created>
  <dcterms:modified xsi:type="dcterms:W3CDTF">2025-02-17T04:22:24Z</dcterms:modified>
</cp:coreProperties>
</file>